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63"/>
  </p:notesMasterIdLst>
  <p:sldIdLst>
    <p:sldId id="306" r:id="rId2"/>
    <p:sldId id="310" r:id="rId3"/>
    <p:sldId id="261" r:id="rId4"/>
    <p:sldId id="365" r:id="rId5"/>
    <p:sldId id="327" r:id="rId6"/>
    <p:sldId id="331" r:id="rId7"/>
    <p:sldId id="317" r:id="rId8"/>
    <p:sldId id="318" r:id="rId9"/>
    <p:sldId id="366" r:id="rId10"/>
    <p:sldId id="320" r:id="rId11"/>
    <p:sldId id="312" r:id="rId12"/>
    <p:sldId id="316" r:id="rId13"/>
    <p:sldId id="332" r:id="rId14"/>
    <p:sldId id="321" r:id="rId15"/>
    <p:sldId id="313" r:id="rId16"/>
    <p:sldId id="326" r:id="rId17"/>
    <p:sldId id="323" r:id="rId18"/>
    <p:sldId id="328" r:id="rId19"/>
    <p:sldId id="363" r:id="rId20"/>
    <p:sldId id="337" r:id="rId21"/>
    <p:sldId id="325" r:id="rId22"/>
    <p:sldId id="329" r:id="rId23"/>
    <p:sldId id="330" r:id="rId24"/>
    <p:sldId id="360" r:id="rId25"/>
    <p:sldId id="314" r:id="rId26"/>
    <p:sldId id="334" r:id="rId27"/>
    <p:sldId id="370" r:id="rId28"/>
    <p:sldId id="371" r:id="rId29"/>
    <p:sldId id="372" r:id="rId30"/>
    <p:sldId id="373" r:id="rId31"/>
    <p:sldId id="374" r:id="rId32"/>
    <p:sldId id="349" r:id="rId33"/>
    <p:sldId id="335" r:id="rId34"/>
    <p:sldId id="350" r:id="rId35"/>
    <p:sldId id="352" r:id="rId36"/>
    <p:sldId id="367" r:id="rId37"/>
    <p:sldId id="336" r:id="rId38"/>
    <p:sldId id="362" r:id="rId39"/>
    <p:sldId id="354" r:id="rId40"/>
    <p:sldId id="368" r:id="rId41"/>
    <p:sldId id="315" r:id="rId42"/>
    <p:sldId id="342" r:id="rId43"/>
    <p:sldId id="343" r:id="rId44"/>
    <p:sldId id="357" r:id="rId45"/>
    <p:sldId id="285" r:id="rId46"/>
    <p:sldId id="375" r:id="rId47"/>
    <p:sldId id="376" r:id="rId48"/>
    <p:sldId id="377" r:id="rId49"/>
    <p:sldId id="378" r:id="rId50"/>
    <p:sldId id="338" r:id="rId51"/>
    <p:sldId id="346" r:id="rId52"/>
    <p:sldId id="355" r:id="rId53"/>
    <p:sldId id="369" r:id="rId54"/>
    <p:sldId id="348" r:id="rId55"/>
    <p:sldId id="364" r:id="rId56"/>
    <p:sldId id="347" r:id="rId57"/>
    <p:sldId id="339" r:id="rId58"/>
    <p:sldId id="345" r:id="rId59"/>
    <p:sldId id="356" r:id="rId60"/>
    <p:sldId id="344" r:id="rId61"/>
    <p:sldId id="340" r:id="rId62"/>
  </p:sldIdLst>
  <p:sldSz cx="9144000" cy="5143500" type="screen16x9"/>
  <p:notesSz cx="6858000" cy="9144000"/>
  <p:embeddedFontLst>
    <p:embeddedFont>
      <p:font typeface="Asap" panose="020B0604020202020204" charset="0"/>
      <p:regular r:id="rId64"/>
      <p:bold r:id="rId65"/>
      <p:italic r:id="rId66"/>
      <p:boldItalic r:id="rId67"/>
    </p:embeddedFont>
    <p:embeddedFont>
      <p:font typeface="Cambria Math" panose="02040503050406030204" pitchFamily="18" charset="0"/>
      <p:regular r:id="rId68"/>
    </p:embeddedFont>
    <p:embeddedFont>
      <p:font typeface="DM Sans"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80B2EDF-CA54-4B11-9623-FC5EDBB52E01}">
          <p14:sldIdLst>
            <p14:sldId id="306"/>
            <p14:sldId id="310"/>
            <p14:sldId id="261"/>
            <p14:sldId id="365"/>
            <p14:sldId id="327"/>
            <p14:sldId id="331"/>
            <p14:sldId id="317"/>
            <p14:sldId id="318"/>
            <p14:sldId id="366"/>
            <p14:sldId id="320"/>
            <p14:sldId id="312"/>
            <p14:sldId id="316"/>
            <p14:sldId id="332"/>
            <p14:sldId id="321"/>
            <p14:sldId id="313"/>
            <p14:sldId id="326"/>
            <p14:sldId id="323"/>
            <p14:sldId id="328"/>
            <p14:sldId id="363"/>
            <p14:sldId id="337"/>
            <p14:sldId id="325"/>
            <p14:sldId id="329"/>
            <p14:sldId id="330"/>
            <p14:sldId id="360"/>
            <p14:sldId id="314"/>
            <p14:sldId id="334"/>
            <p14:sldId id="370"/>
            <p14:sldId id="371"/>
            <p14:sldId id="372"/>
            <p14:sldId id="373"/>
            <p14:sldId id="374"/>
            <p14:sldId id="349"/>
            <p14:sldId id="335"/>
            <p14:sldId id="350"/>
            <p14:sldId id="352"/>
            <p14:sldId id="367"/>
            <p14:sldId id="336"/>
            <p14:sldId id="362"/>
            <p14:sldId id="354"/>
            <p14:sldId id="368"/>
            <p14:sldId id="315"/>
            <p14:sldId id="342"/>
            <p14:sldId id="343"/>
            <p14:sldId id="357"/>
            <p14:sldId id="285"/>
            <p14:sldId id="375"/>
            <p14:sldId id="376"/>
            <p14:sldId id="377"/>
            <p14:sldId id="378"/>
            <p14:sldId id="338"/>
            <p14:sldId id="346"/>
            <p14:sldId id="355"/>
            <p14:sldId id="369"/>
            <p14:sldId id="348"/>
            <p14:sldId id="364"/>
            <p14:sldId id="347"/>
            <p14:sldId id="339"/>
            <p14:sldId id="345"/>
            <p14:sldId id="356"/>
            <p14:sldId id="344"/>
            <p14:sldId id="340"/>
          </p14:sldIdLst>
        </p14:section>
      </p14:sectionLst>
    </p:ex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A4592"/>
    <a:srgbClr val="4C4692"/>
    <a:srgbClr val="F97376"/>
    <a:srgbClr val="0A0A0A"/>
    <a:srgbClr val="7970A9"/>
    <a:srgbClr val="FA8789"/>
    <a:srgbClr val="F38D51"/>
    <a:srgbClr val="A78EDA"/>
    <a:srgbClr val="D6C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FFBB88-54F9-4ADF-8F98-00A226920DC4}" v="1184" dt="2024-12-06T10:43:24.364"/>
    <p1510:client id="{E64DF3D4-B15A-D926-7E64-1CAC01A8FCCC}" v="4" dt="2024-12-06T21:42:08.081"/>
  </p1510:revLst>
</p1510:revInfo>
</file>

<file path=ppt/tableStyles.xml><?xml version="1.0" encoding="utf-8"?>
<a:tblStyleLst xmlns:a="http://schemas.openxmlformats.org/drawingml/2006/main" def="{48CD9FF2-6CB9-425E-8B72-B6260456BD12}">
  <a:tblStyle styleId="{48CD9FF2-6CB9-425E-8B72-B6260456BD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5980" autoAdjust="0"/>
  </p:normalViewPr>
  <p:slideViewPr>
    <p:cSldViewPr snapToGrid="0">
      <p:cViewPr varScale="1">
        <p:scale>
          <a:sx n="195" d="100"/>
          <a:sy n="195" d="100"/>
        </p:scale>
        <p:origin x="696" y="150"/>
      </p:cViewPr>
      <p:guideLst>
        <p:guide orient="horz" pos="5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062;gd431007ba2_0_208:notes"/>
          <p:cNvSpPr>
            <a:spLocks noGrp="1" noRot="1" noChangeAspect="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r2NKZxMAAAAlAAAACwAAAA0AAAAAWAIAADgEAADYJwAAUBk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4063;gd431007ba2_0_208:notes"/>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r2NKZxMAAAAlAAAAZAAAAA0AAAAAkAAAAJAAAACQAAAAk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overrideClrMapping bg1="lt1" tx1="dk1" bg2="dk2" tx2="lt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4A86B2F1-347D-A8DB-8189-3A2807FDAEDF}"/>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562FA98E-AB33-500D-FC67-344FA117B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9C8043B7-9349-1580-8AA9-9E57F6E4DF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0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54AE-0CA0-8BCF-3E6E-FD4C741ED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667BC-35C5-8EF5-BA10-6CF068383D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8A559D-EC26-A494-DD51-ECE4E1AA7475}"/>
              </a:ext>
            </a:extLst>
          </p:cNvPr>
          <p:cNvSpPr>
            <a:spLocks noGrp="1"/>
          </p:cNvSpPr>
          <p:nvPr>
            <p:ph type="body" idx="1"/>
          </p:nvPr>
        </p:nvSpPr>
        <p:spPr/>
        <p:txBody>
          <a:bodyPr/>
          <a:lstStyle/>
          <a:p>
            <a:r>
              <a:rPr lang="en-US" dirty="0"/>
              <a:t>“File:Harvard </a:t>
            </a:r>
            <a:r>
              <a:rPr lang="en-US" dirty="0" err="1"/>
              <a:t>architecture.svg</a:t>
            </a:r>
            <a:r>
              <a:rPr lang="en-US" dirty="0"/>
              <a:t> - Wikimedia Commons,” Wikimedia.org, May 11, 2010. https://commons.wikimedia.org/wiki/File:Harvard </a:t>
            </a:r>
            <a:r>
              <a:rPr lang="en-US" dirty="0" err="1"/>
              <a:t>architecture.svg</a:t>
            </a:r>
            <a:endParaRPr lang="en-US" dirty="0"/>
          </a:p>
          <a:p>
            <a:r>
              <a:rPr lang="en-US" dirty="0"/>
              <a:t>“File:2-bit </a:t>
            </a:r>
            <a:r>
              <a:rPr lang="en-US" dirty="0" err="1"/>
              <a:t>ALU.svg</a:t>
            </a:r>
            <a:r>
              <a:rPr lang="en-US" dirty="0"/>
              <a:t> - </a:t>
            </a:r>
            <a:r>
              <a:rPr lang="en-US" dirty="0" err="1"/>
              <a:t>Wikibooks</a:t>
            </a:r>
            <a:r>
              <a:rPr lang="en-US" dirty="0"/>
              <a:t>, open books for an open world,” Wikibooks.org, Oct. 18, 2011. https://en.wikibooks.org/wiki/File:2-bit </a:t>
            </a:r>
            <a:r>
              <a:rPr lang="en-US" dirty="0" err="1"/>
              <a:t>ALU.svg</a:t>
            </a:r>
            <a:endParaRPr lang="en-US" dirty="0"/>
          </a:p>
          <a:p>
            <a:r>
              <a:rPr lang="en-US" dirty="0"/>
              <a:t>“A Simple ALU, drawn from the </a:t>
            </a:r>
            <a:r>
              <a:rPr lang="en-US" dirty="0" err="1"/>
              <a:t>ZipCPU</a:t>
            </a:r>
            <a:r>
              <a:rPr lang="en-US" dirty="0"/>
              <a:t>,” zipcpu.com. https://zipcpu.com/zipcpu/2017/08/11/simple-alu.html</a:t>
            </a:r>
          </a:p>
          <a:p>
            <a:endParaRPr lang="en-US" dirty="0"/>
          </a:p>
        </p:txBody>
      </p:sp>
    </p:spTree>
    <p:extLst>
      <p:ext uri="{BB962C8B-B14F-4D97-AF65-F5344CB8AC3E}">
        <p14:creationId xmlns:p14="http://schemas.microsoft.com/office/powerpoint/2010/main" val="56068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Must have an undecidable input</a:t>
            </a:r>
          </a:p>
        </p:txBody>
      </p:sp>
    </p:spTree>
    <p:extLst>
      <p:ext uri="{BB962C8B-B14F-4D97-AF65-F5344CB8AC3E}">
        <p14:creationId xmlns:p14="http://schemas.microsoft.com/office/powerpoint/2010/main" val="416891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CF3A9-026C-DF3A-5D6C-95D6D4AB0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1A209-1D6E-44E6-EF2F-A20CCDD31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3EDC50-BBBC-DB77-682F-E77AE9DADE0A}"/>
              </a:ext>
            </a:extLst>
          </p:cNvPr>
          <p:cNvSpPr>
            <a:spLocks noGrp="1"/>
          </p:cNvSpPr>
          <p:nvPr>
            <p:ph type="body" idx="1"/>
          </p:nvPr>
        </p:nvSpPr>
        <p:spPr/>
        <p:txBody>
          <a:bodyPr/>
          <a:lstStyle/>
          <a:p>
            <a:r>
              <a:rPr lang="en-US" dirty="0"/>
              <a:t>“File:One-d-cellular-automaton-rule-110.gif - Wikimedia Commons,” Wikimedia.org, Nov. 20, 2018. https://commons.wikimedia.org/wiki/File:One-d-cellular-automaton-rule-110.gif</a:t>
            </a:r>
          </a:p>
          <a:p>
            <a:r>
              <a:rPr lang="en-US" dirty="0"/>
              <a:t>https://upload.wikimedia.org/wikipedia/commons/e/e5/Gospers_glider_gun.gif</a:t>
            </a:r>
          </a:p>
          <a:p>
            <a:endParaRPr lang="en-US" dirty="0"/>
          </a:p>
        </p:txBody>
      </p:sp>
    </p:spTree>
    <p:extLst>
      <p:ext uri="{BB962C8B-B14F-4D97-AF65-F5344CB8AC3E}">
        <p14:creationId xmlns:p14="http://schemas.microsoft.com/office/powerpoint/2010/main" val="302425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https://www.pngitem.com/middle/iRwoRob_haskell-programming-language-logo-hd-png-download/</a:t>
            </a:r>
          </a:p>
          <a:p>
            <a:r>
              <a:rPr lang="en-US" dirty="0"/>
              <a:t>https://spin.atomicobject.com/elixir-test-multiple-environments/</a:t>
            </a:r>
          </a:p>
          <a:p>
            <a:r>
              <a:rPr lang="en-US" dirty="0"/>
              <a:t>https://www.redbubble.com/i/sticker/Racket-Programming-Language-large-logo-by-spdegabrielle/41182568.EJUG5</a:t>
            </a:r>
          </a:p>
        </p:txBody>
      </p:sp>
    </p:spTree>
    <p:extLst>
      <p:ext uri="{BB962C8B-B14F-4D97-AF65-F5344CB8AC3E}">
        <p14:creationId xmlns:p14="http://schemas.microsoft.com/office/powerpoint/2010/main" val="421731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Car = first let</a:t>
            </a:r>
          </a:p>
          <a:p>
            <a:r>
              <a:rPr lang="en-US" dirty="0" err="1"/>
              <a:t>Cdr</a:t>
            </a:r>
            <a:r>
              <a:rPr lang="en-US" dirty="0"/>
              <a:t> = last element</a:t>
            </a:r>
          </a:p>
          <a:p>
            <a:r>
              <a:rPr lang="en-US" dirty="0"/>
              <a:t>Pair = Cons</a:t>
            </a:r>
          </a:p>
        </p:txBody>
      </p:sp>
    </p:spTree>
    <p:extLst>
      <p:ext uri="{BB962C8B-B14F-4D97-AF65-F5344CB8AC3E}">
        <p14:creationId xmlns:p14="http://schemas.microsoft.com/office/powerpoint/2010/main" val="316962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9A588963-D707-9D23-D4CB-AA4CF28580D4}"/>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1CC4B2BC-2BFB-5751-B971-AAF12596D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5EB4153F-6292-A372-ACEE-E120B6B5F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162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than happy to provide in depth explanation </a:t>
            </a:r>
          </a:p>
        </p:txBody>
      </p:sp>
    </p:spTree>
    <p:extLst>
      <p:ext uri="{BB962C8B-B14F-4D97-AF65-F5344CB8AC3E}">
        <p14:creationId xmlns:p14="http://schemas.microsoft.com/office/powerpoint/2010/main" val="4222698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a:t>
            </a:r>
            <a:r>
              <a:rPr lang="en-US" dirty="0" err="1"/>
              <a:t>getDisplay</a:t>
            </a:r>
            <a:r>
              <a:rPr lang="en-US" dirty="0"/>
              <a:t>(</a:t>
            </a:r>
            <a:r>
              <a:rPr lang="en-US" dirty="0" err="1"/>
              <a:t>myName</a:t>
            </a:r>
            <a:r>
              <a:rPr lang="en-US" dirty="0"/>
              <a:t>): the current cell requests another cell for their </a:t>
            </a:r>
            <a:r>
              <a:rPr lang="en-US" dirty="0" err="1"/>
              <a:t>currState</a:t>
            </a:r>
            <a:r>
              <a:rPr lang="en-US" dirty="0"/>
              <a:t> value. It passes the current cells name so that the receiver may transmit the data back to this cell.</a:t>
            </a:r>
          </a:p>
          <a:p>
            <a:r>
              <a:rPr lang="en-US" dirty="0"/>
              <a:t>2. </a:t>
            </a:r>
            <a:r>
              <a:rPr lang="en-US" dirty="0" err="1"/>
              <a:t>calculateNextState</a:t>
            </a:r>
            <a:r>
              <a:rPr lang="en-US" dirty="0"/>
              <a:t>(): this event is sent from the controller to all cells. It instructs the cells to calculate their next state (true == On).</a:t>
            </a:r>
          </a:p>
          <a:p>
            <a:r>
              <a:rPr lang="en-US" dirty="0"/>
              <a:t>3. </a:t>
            </a:r>
            <a:r>
              <a:rPr lang="en-US" dirty="0" err="1"/>
              <a:t>updateAllCells</a:t>
            </a:r>
            <a:r>
              <a:rPr lang="en-US" dirty="0"/>
              <a:t>(): this event is sent from the controller to all cells. It instructs the cells to update their </a:t>
            </a:r>
            <a:r>
              <a:rPr lang="en-US" dirty="0" err="1"/>
              <a:t>currCellIsOn</a:t>
            </a:r>
            <a:r>
              <a:rPr lang="en-US" dirty="0"/>
              <a:t> to the value of </a:t>
            </a:r>
            <a:r>
              <a:rPr lang="en-US" dirty="0" err="1"/>
              <a:t>nextStateCurrCellIsOn</a:t>
            </a:r>
            <a:r>
              <a:rPr lang="en-US" dirty="0"/>
              <a:t>.</a:t>
            </a:r>
          </a:p>
          <a:p>
            <a:r>
              <a:rPr lang="en-US" dirty="0"/>
              <a:t>4. </a:t>
            </a:r>
            <a:r>
              <a:rPr lang="en-US" dirty="0" err="1"/>
              <a:t>initializeCell</a:t>
            </a:r>
            <a:r>
              <a:rPr lang="en-US" dirty="0"/>
              <a:t>(Value): this event is sent from the controller to all programmer-defined cells. It instructs the cell to update it’s </a:t>
            </a:r>
            <a:r>
              <a:rPr lang="en-US" dirty="0" err="1"/>
              <a:t>currCellIsOn</a:t>
            </a:r>
            <a:r>
              <a:rPr lang="en-US" dirty="0"/>
              <a:t> to the given Value, with Value ∈ {</a:t>
            </a:r>
            <a:r>
              <a:rPr lang="en-US" dirty="0" err="1"/>
              <a:t>true,false</a:t>
            </a:r>
            <a:r>
              <a:rPr lang="en-US" dirty="0"/>
              <a:t>}.</a:t>
            </a:r>
          </a:p>
        </p:txBody>
      </p:sp>
    </p:spTree>
    <p:extLst>
      <p:ext uri="{BB962C8B-B14F-4D97-AF65-F5344CB8AC3E}">
        <p14:creationId xmlns:p14="http://schemas.microsoft.com/office/powerpoint/2010/main" val="54837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a:t>
            </a:r>
            <a:r>
              <a:rPr lang="en-US" dirty="0" err="1"/>
              <a:t>getDisplay</a:t>
            </a:r>
            <a:r>
              <a:rPr lang="en-US" dirty="0"/>
              <a:t>(</a:t>
            </a:r>
            <a:r>
              <a:rPr lang="en-US" dirty="0" err="1"/>
              <a:t>myName</a:t>
            </a:r>
            <a:r>
              <a:rPr lang="en-US" dirty="0"/>
              <a:t>): the current cell requests another cell for their </a:t>
            </a:r>
            <a:r>
              <a:rPr lang="en-US" dirty="0" err="1"/>
              <a:t>currState</a:t>
            </a:r>
            <a:r>
              <a:rPr lang="en-US" dirty="0"/>
              <a:t> value. It passes the current cells name so that the receiver may transmit the data back to this cell.</a:t>
            </a:r>
          </a:p>
          <a:p>
            <a:r>
              <a:rPr lang="en-US" dirty="0"/>
              <a:t>2. </a:t>
            </a:r>
            <a:r>
              <a:rPr lang="en-US" dirty="0" err="1"/>
              <a:t>calculateNextState</a:t>
            </a:r>
            <a:r>
              <a:rPr lang="en-US" dirty="0"/>
              <a:t>(): this event is sent from the controller to all cells. It instructs the cells to calculate their next state (true == On).</a:t>
            </a:r>
          </a:p>
          <a:p>
            <a:r>
              <a:rPr lang="en-US" dirty="0"/>
              <a:t>3. </a:t>
            </a:r>
            <a:r>
              <a:rPr lang="en-US" dirty="0" err="1"/>
              <a:t>updateAllCells</a:t>
            </a:r>
            <a:r>
              <a:rPr lang="en-US" dirty="0"/>
              <a:t>(): this event is sent from the controller to all cells. It instructs the cells to update their </a:t>
            </a:r>
            <a:r>
              <a:rPr lang="en-US" dirty="0" err="1"/>
              <a:t>currCellIsOn</a:t>
            </a:r>
            <a:r>
              <a:rPr lang="en-US" dirty="0"/>
              <a:t> to the value of </a:t>
            </a:r>
            <a:r>
              <a:rPr lang="en-US" dirty="0" err="1"/>
              <a:t>nextStateCurrCellIsOn</a:t>
            </a:r>
            <a:r>
              <a:rPr lang="en-US" dirty="0"/>
              <a:t>.</a:t>
            </a:r>
          </a:p>
          <a:p>
            <a:r>
              <a:rPr lang="en-US" dirty="0"/>
              <a:t>4. </a:t>
            </a:r>
            <a:r>
              <a:rPr lang="en-US" dirty="0" err="1"/>
              <a:t>initializeCell</a:t>
            </a:r>
            <a:r>
              <a:rPr lang="en-US" dirty="0"/>
              <a:t>(Value): this event is sent from the controller to all programmer-defined cells. It instructs the cell to update it’s </a:t>
            </a:r>
            <a:r>
              <a:rPr lang="en-US" dirty="0" err="1"/>
              <a:t>currCellIsOn</a:t>
            </a:r>
            <a:r>
              <a:rPr lang="en-US" dirty="0"/>
              <a:t> to the given Value, with Value ∈ {</a:t>
            </a:r>
            <a:r>
              <a:rPr lang="en-US" dirty="0" err="1"/>
              <a:t>true,false</a:t>
            </a:r>
            <a:r>
              <a:rPr lang="en-US" dirty="0"/>
              <a:t>}.</a:t>
            </a:r>
          </a:p>
          <a:p>
            <a:endParaRPr lang="en-US" dirty="0"/>
          </a:p>
        </p:txBody>
      </p:sp>
    </p:spTree>
    <p:extLst>
      <p:ext uri="{BB962C8B-B14F-4D97-AF65-F5344CB8AC3E}">
        <p14:creationId xmlns:p14="http://schemas.microsoft.com/office/powerpoint/2010/main" val="3664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F8516726-C57C-778F-2082-F593DD99638C}"/>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AE63591F-3FE1-D749-2763-DDC7408C44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19758E64-CCA5-9C7E-D130-59D72E9E5D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870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6EFF6C5E-82DE-A601-2E28-439303B48501}"/>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0BD62178-104D-4CF9-4888-790C7A06F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83FC2F0E-55C2-4B65-B9C0-DB7DD251A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23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92178BB8-3A59-DAFE-9CDB-27475FCF3248}"/>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35335072-44B2-C56F-5A47-577B0229C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34D68A34-C749-B744-9DC2-BC4C8D39A4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30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76F39995-B57B-1613-DE91-6D99F41EC843}"/>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2D3EAE07-E9E8-D43D-C1F2-3A92A63DF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DC02817F-BC7E-23E3-470B-5D75D72BA0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75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https://calebstanford.com/2019/01/15/coq-vector-image/</a:t>
            </a:r>
          </a:p>
          <a:p>
            <a:r>
              <a:rPr lang="en-US" dirty="0"/>
              <a:t>https://writinglinesofcode.com/blog/tlaplus-part-01</a:t>
            </a:r>
          </a:p>
        </p:txBody>
      </p:sp>
    </p:spTree>
    <p:extLst>
      <p:ext uri="{BB962C8B-B14F-4D97-AF65-F5344CB8AC3E}">
        <p14:creationId xmlns:p14="http://schemas.microsoft.com/office/powerpoint/2010/main" val="3403813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https://en.wikipedia.org/wiki/File:Automata_theory.svg</a:t>
            </a:r>
          </a:p>
        </p:txBody>
      </p:sp>
    </p:spTree>
    <p:extLst>
      <p:ext uri="{BB962C8B-B14F-4D97-AF65-F5344CB8AC3E}">
        <p14:creationId xmlns:p14="http://schemas.microsoft.com/office/powerpoint/2010/main" val="3864483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C8CA0-472D-07E1-039C-FFC0BC7FE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637B7-94E9-EA8F-E8DE-006E847936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501CC4E-FF15-3380-DFDD-AB1915F855A9}"/>
              </a:ext>
            </a:extLst>
          </p:cNvPr>
          <p:cNvSpPr>
            <a:spLocks noGrp="1"/>
          </p:cNvSpPr>
          <p:nvPr>
            <p:ph type="body" idx="1"/>
          </p:nvPr>
        </p:nvSpPr>
        <p:spPr/>
        <p:txBody>
          <a:bodyPr/>
          <a:lstStyle/>
          <a:p>
            <a:r>
              <a:rPr lang="en-US" dirty="0"/>
              <a:t>https://calebstanford.com/2019/01/15/coq-vector-image/</a:t>
            </a:r>
          </a:p>
          <a:p>
            <a:r>
              <a:rPr lang="en-US" dirty="0"/>
              <a:t>https://writinglinesofcode.com/blog/tlaplus-part-01</a:t>
            </a:r>
          </a:p>
        </p:txBody>
      </p:sp>
    </p:spTree>
    <p:extLst>
      <p:ext uri="{BB962C8B-B14F-4D97-AF65-F5344CB8AC3E}">
        <p14:creationId xmlns:p14="http://schemas.microsoft.com/office/powerpoint/2010/main" val="3877549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0B93E-2969-DFE8-75A9-825A964C3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28B94-F415-5E46-6BDB-1D2E8CB9CC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39105E-FB73-6DBA-1F08-B85EEC38D8B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814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https://upload.wikimedia.org/wikipedia/commons/thumb/4/40/Alan_Turing_%281912-1954%29_in_1936_at_Princeton_University_%28cropped%29.jpg/220px-Alan_Turing_%281912-1954%29_in_1936_at_Princeton_University_%28cropped%29.jpg</a:t>
            </a:r>
          </a:p>
          <a:p>
            <a:r>
              <a:rPr lang="en-US" dirty="0"/>
              <a:t>https://upload.wikimedia.org/wikipedia/en/thumb/a/a6/Alonzo_Church.jpg/220px-Alonzo_Church.jpg</a:t>
            </a:r>
          </a:p>
        </p:txBody>
      </p:sp>
    </p:spTree>
    <p:extLst>
      <p:ext uri="{BB962C8B-B14F-4D97-AF65-F5344CB8AC3E}">
        <p14:creationId xmlns:p14="http://schemas.microsoft.com/office/powerpoint/2010/main" val="1826796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https://en.wikipedia.org/wiki/SKI_combinator_calculus</a:t>
            </a:r>
          </a:p>
        </p:txBody>
      </p:sp>
    </p:spTree>
    <p:extLst>
      <p:ext uri="{BB962C8B-B14F-4D97-AF65-F5344CB8AC3E}">
        <p14:creationId xmlns:p14="http://schemas.microsoft.com/office/powerpoint/2010/main" val="2765288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https://googleprojectzero.blogspot.com/2021/12/a-deep-dive-into-nso-zero-click.html?m=1</a:t>
            </a:r>
          </a:p>
        </p:txBody>
      </p:sp>
    </p:spTree>
    <p:extLst>
      <p:ext uri="{BB962C8B-B14F-4D97-AF65-F5344CB8AC3E}">
        <p14:creationId xmlns:p14="http://schemas.microsoft.com/office/powerpoint/2010/main" val="3081446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https://www.homedepot.com/p/Samsung-27-9-cu-ft-Family-Hub-4-Door-Flex-French-Door-Smart-Refrigerator-in-Stainless-Steel-RF28M9580SR/301328390</a:t>
            </a:r>
          </a:p>
          <a:p>
            <a:r>
              <a:rPr lang="en-US" dirty="0"/>
              <a:t>https://www.homedepot.com/p/Whirlpool-3-1-cu-ft-Compact-Mini-Fridge-in-Stainless-Steel-with-Dual-Door-True-Freezer-WHR31TS4E/313862801</a:t>
            </a:r>
          </a:p>
          <a:p>
            <a:endParaRPr lang="en-US" dirty="0"/>
          </a:p>
        </p:txBody>
      </p:sp>
    </p:spTree>
    <p:extLst>
      <p:ext uri="{BB962C8B-B14F-4D97-AF65-F5344CB8AC3E}">
        <p14:creationId xmlns:p14="http://schemas.microsoft.com/office/powerpoint/2010/main" val="3108965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https://en.wikipedia.org/wiki/Conway's_Game_of_Life</a:t>
            </a:r>
          </a:p>
          <a:p>
            <a:endParaRPr lang="en-US" dirty="0"/>
          </a:p>
        </p:txBody>
      </p:sp>
    </p:spTree>
    <p:extLst>
      <p:ext uri="{BB962C8B-B14F-4D97-AF65-F5344CB8AC3E}">
        <p14:creationId xmlns:p14="http://schemas.microsoft.com/office/powerpoint/2010/main" val="3155775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“File:One-d-cellular-automaton-rule-110.gif - Wikimedia Commons,” Wikimedia.org, Nov. 20, 2018. https://commons.wikimedia.org/wiki/File:One-d-cellular-automaton-rule-110.gif</a:t>
            </a:r>
          </a:p>
          <a:p>
            <a:endParaRPr lang="en-US" dirty="0"/>
          </a:p>
        </p:txBody>
      </p:sp>
    </p:spTree>
    <p:extLst>
      <p:ext uri="{BB962C8B-B14F-4D97-AF65-F5344CB8AC3E}">
        <p14:creationId xmlns:p14="http://schemas.microsoft.com/office/powerpoint/2010/main" val="422735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0B4AE-3BB3-91C2-67E3-C903A8B0C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2345C-6835-C566-0C9C-9B37D28AAB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81ACDCB-CC2F-DF31-86F5-9396A7FC02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273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https://logos-download.com/9988-python-logo-download.html</a:t>
            </a:r>
          </a:p>
          <a:p>
            <a:r>
              <a:rPr lang="en-US" dirty="0"/>
              <a:t>https://www.numi.tech/software-logos/c-plus-plus</a:t>
            </a:r>
          </a:p>
          <a:p>
            <a:r>
              <a:rPr lang="en-US" dirty="0"/>
              <a:t>https://vectorified.com/magic-the-gathering-vector</a:t>
            </a:r>
          </a:p>
          <a:p>
            <a:r>
              <a:rPr lang="en-US" dirty="0"/>
              <a:t>https://logos-world.net/minecraft-logo/</a:t>
            </a:r>
          </a:p>
          <a:p>
            <a:r>
              <a:rPr lang="en-US" dirty="0"/>
              <a:t>https://www.vecteezy.com/</a:t>
            </a:r>
          </a:p>
          <a:p>
            <a:endParaRPr lang="en-US" dirty="0"/>
          </a:p>
        </p:txBody>
      </p:sp>
    </p:spTree>
    <p:extLst>
      <p:ext uri="{BB962C8B-B14F-4D97-AF65-F5344CB8AC3E}">
        <p14:creationId xmlns:p14="http://schemas.microsoft.com/office/powerpoint/2010/main" val="71394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6BC6CD49-EC24-F135-724F-C18A1494C215}"/>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130BEC57-84DB-3A61-DE61-C612280AE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15387AAA-A289-0B83-1C63-2DA6ACB37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09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https://blog.ganttpro.com/en/types-of-teams/</a:t>
            </a:r>
          </a:p>
          <a:p>
            <a:endParaRPr lang="en-US" dirty="0"/>
          </a:p>
        </p:txBody>
      </p:sp>
    </p:spTree>
    <p:extLst>
      <p:ext uri="{BB962C8B-B14F-4D97-AF65-F5344CB8AC3E}">
        <p14:creationId xmlns:p14="http://schemas.microsoft.com/office/powerpoint/2010/main" val="391812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https://www.cis.upenn.edu/~lee/06cse480/lec-HSM.pdf</a:t>
            </a:r>
          </a:p>
        </p:txBody>
      </p:sp>
    </p:spTree>
    <p:extLst>
      <p:ext uri="{BB962C8B-B14F-4D97-AF65-F5344CB8AC3E}">
        <p14:creationId xmlns:p14="http://schemas.microsoft.com/office/powerpoint/2010/main" val="86776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on, can determine the health of the machine whilst recording the data. If the machine needs repairs, then it can perform those repairs. Assuming the repairs are independent from the data collection operations, then the rover is able to measure the data, and send it back to home base.</a:t>
            </a:r>
          </a:p>
        </p:txBody>
      </p:sp>
    </p:spTree>
    <p:extLst>
      <p:ext uri="{BB962C8B-B14F-4D97-AF65-F5344CB8AC3E}">
        <p14:creationId xmlns:p14="http://schemas.microsoft.com/office/powerpoint/2010/main" val="363736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410"/>
        <p:cNvGrpSpPr/>
        <p:nvPr/>
      </p:nvGrpSpPr>
      <p:grpSpPr>
        <a:xfrm>
          <a:off x="0" y="0"/>
          <a:ext cx="0" cy="0"/>
          <a:chOff x="0" y="0"/>
          <a:chExt cx="0" cy="0"/>
        </a:xfrm>
      </p:grpSpPr>
      <p:sp>
        <p:nvSpPr>
          <p:cNvPr id="3411" name="Google Shape;3411;p25"/>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412" name="Google Shape;3412;p25"/>
          <p:cNvSpPr txBox="1">
            <a:spLocks noGrp="1"/>
          </p:cNvSpPr>
          <p:nvPr>
            <p:ph type="subTitle" idx="1"/>
          </p:nvPr>
        </p:nvSpPr>
        <p:spPr>
          <a:xfrm>
            <a:off x="713125" y="19797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413" name="Google Shape;3413;p25"/>
          <p:cNvSpPr txBox="1"/>
          <p:nvPr/>
        </p:nvSpPr>
        <p:spPr>
          <a:xfrm>
            <a:off x="2194575" y="3778175"/>
            <a:ext cx="47547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accent6"/>
                </a:solidFill>
                <a:latin typeface="Asap"/>
                <a:ea typeface="Asap"/>
                <a:cs typeface="Asap"/>
                <a:sym typeface="Asap"/>
              </a:rPr>
              <a:t>CREDITS: This presentation template was created by </a:t>
            </a:r>
            <a:r>
              <a:rPr lang="en" sz="1200" b="1">
                <a:solidFill>
                  <a:schemeClr val="accent6"/>
                </a:solidFill>
                <a:uFill>
                  <a:noFill/>
                </a:uFill>
                <a:latin typeface="Asap"/>
                <a:ea typeface="Asap"/>
                <a:cs typeface="Asap"/>
                <a:sym typeface="Asap"/>
                <a:hlinkClick r:id="rId2">
                  <a:extLst>
                    <a:ext uri="{A12FA001-AC4F-418D-AE19-62706E023703}">
                      <ahyp:hlinkClr xmlns:ahyp="http://schemas.microsoft.com/office/drawing/2018/hyperlinkcolor" val="tx"/>
                    </a:ext>
                  </a:extLst>
                </a:hlinkClick>
              </a:rPr>
              <a:t>Slidesgo</a:t>
            </a:r>
            <a:r>
              <a:rPr lang="en" sz="1200" b="1">
                <a:solidFill>
                  <a:schemeClr val="accent6"/>
                </a:solidFill>
                <a:latin typeface="Asap"/>
                <a:ea typeface="Asap"/>
                <a:cs typeface="Asap"/>
                <a:sym typeface="Asap"/>
              </a:rPr>
              <a:t>,</a:t>
            </a:r>
            <a:r>
              <a:rPr lang="en" sz="1200">
                <a:solidFill>
                  <a:schemeClr val="accent6"/>
                </a:solidFill>
                <a:latin typeface="Asap"/>
                <a:ea typeface="Asap"/>
                <a:cs typeface="Asap"/>
                <a:sym typeface="Asap"/>
              </a:rPr>
              <a:t> and includes icons by</a:t>
            </a:r>
            <a:r>
              <a:rPr lang="en" sz="1200" b="1">
                <a:solidFill>
                  <a:schemeClr val="accent6"/>
                </a:solidFill>
                <a:latin typeface="Asap"/>
                <a:ea typeface="Asap"/>
                <a:cs typeface="Asap"/>
                <a:sym typeface="Asap"/>
              </a:rPr>
              <a:t> </a:t>
            </a:r>
            <a:r>
              <a:rPr lang="en" sz="1200" b="1">
                <a:solidFill>
                  <a:schemeClr val="accent6"/>
                </a:solidFill>
                <a:uFill>
                  <a:noFill/>
                </a:u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200" b="1">
                <a:solidFill>
                  <a:schemeClr val="accent6"/>
                </a:solidFill>
                <a:latin typeface="Asap"/>
                <a:ea typeface="Asap"/>
                <a:cs typeface="Asap"/>
                <a:sym typeface="Asap"/>
              </a:rPr>
              <a:t>,</a:t>
            </a:r>
            <a:r>
              <a:rPr lang="en" sz="1200">
                <a:solidFill>
                  <a:schemeClr val="accent6"/>
                </a:solidFill>
                <a:latin typeface="Asap"/>
                <a:ea typeface="Asap"/>
                <a:cs typeface="Asap"/>
                <a:sym typeface="Asap"/>
              </a:rPr>
              <a:t> and infographics &amp; images by </a:t>
            </a:r>
            <a:r>
              <a:rPr lang="en" sz="1200" b="1">
                <a:solidFill>
                  <a:schemeClr val="accent6"/>
                </a:solidFill>
                <a:uFill>
                  <a:noFill/>
                </a:uFill>
                <a:latin typeface="Asap"/>
                <a:ea typeface="Asap"/>
                <a:cs typeface="Asap"/>
                <a:sym typeface="Asap"/>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Asap"/>
                <a:ea typeface="Asap"/>
                <a:cs typeface="Asap"/>
                <a:sym typeface="Asap"/>
              </a:rPr>
              <a:t> </a:t>
            </a:r>
            <a:endParaRPr sz="1200" b="1">
              <a:solidFill>
                <a:schemeClr val="accent6"/>
              </a:solidFill>
              <a:latin typeface="Asap"/>
              <a:ea typeface="Asap"/>
              <a:cs typeface="Asap"/>
              <a:sym typeface="Asap"/>
            </a:endParaRPr>
          </a:p>
        </p:txBody>
      </p:sp>
      <p:grpSp>
        <p:nvGrpSpPr>
          <p:cNvPr id="3414" name="Google Shape;3414;p25"/>
          <p:cNvGrpSpPr/>
          <p:nvPr/>
        </p:nvGrpSpPr>
        <p:grpSpPr>
          <a:xfrm>
            <a:off x="-1022217" y="-1305733"/>
            <a:ext cx="11188434" cy="3825856"/>
            <a:chOff x="-1022217" y="-848533"/>
            <a:chExt cx="11188434" cy="3825856"/>
          </a:xfrm>
        </p:grpSpPr>
        <p:grpSp>
          <p:nvGrpSpPr>
            <p:cNvPr id="3415" name="Google Shape;3415;p25"/>
            <p:cNvGrpSpPr/>
            <p:nvPr/>
          </p:nvGrpSpPr>
          <p:grpSpPr>
            <a:xfrm rot="-1799983">
              <a:off x="-517064" y="-325841"/>
              <a:ext cx="2835804" cy="2780472"/>
              <a:chOff x="1400775" y="920275"/>
              <a:chExt cx="1637475" cy="1605525"/>
            </a:xfrm>
          </p:grpSpPr>
          <p:sp>
            <p:nvSpPr>
              <p:cNvPr id="3416" name="Google Shape;3416;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25"/>
            <p:cNvGrpSpPr/>
            <p:nvPr/>
          </p:nvGrpSpPr>
          <p:grpSpPr>
            <a:xfrm rot="1799983" flipH="1">
              <a:off x="6825261" y="-325841"/>
              <a:ext cx="2835804" cy="2780472"/>
              <a:chOff x="1400775" y="920275"/>
              <a:chExt cx="1637475" cy="1605525"/>
            </a:xfrm>
          </p:grpSpPr>
          <p:sp>
            <p:nvSpPr>
              <p:cNvPr id="3507" name="Google Shape;3507;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7" name="Google Shape;3597;p25"/>
          <p:cNvGrpSpPr/>
          <p:nvPr/>
        </p:nvGrpSpPr>
        <p:grpSpPr>
          <a:xfrm rot="10800000" flipH="1">
            <a:off x="-1022217" y="2613042"/>
            <a:ext cx="11188434" cy="3825856"/>
            <a:chOff x="-1022217" y="-848533"/>
            <a:chExt cx="11188434" cy="3825856"/>
          </a:xfrm>
        </p:grpSpPr>
        <p:grpSp>
          <p:nvGrpSpPr>
            <p:cNvPr id="3598" name="Google Shape;3598;p25"/>
            <p:cNvGrpSpPr/>
            <p:nvPr/>
          </p:nvGrpSpPr>
          <p:grpSpPr>
            <a:xfrm rot="-1799983">
              <a:off x="-517064" y="-325841"/>
              <a:ext cx="2835804" cy="2780472"/>
              <a:chOff x="1400775" y="920275"/>
              <a:chExt cx="1637475" cy="1605525"/>
            </a:xfrm>
          </p:grpSpPr>
          <p:sp>
            <p:nvSpPr>
              <p:cNvPr id="3599" name="Google Shape;3599;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25"/>
            <p:cNvGrpSpPr/>
            <p:nvPr/>
          </p:nvGrpSpPr>
          <p:grpSpPr>
            <a:xfrm rot="1799983" flipH="1">
              <a:off x="6825261" y="-325841"/>
              <a:ext cx="2835804" cy="2780472"/>
              <a:chOff x="1400775" y="920275"/>
              <a:chExt cx="1637475" cy="1605525"/>
            </a:xfrm>
          </p:grpSpPr>
          <p:sp>
            <p:nvSpPr>
              <p:cNvPr id="3690" name="Google Shape;3690;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4"/>
        <p:cNvGrpSpPr/>
        <p:nvPr/>
      </p:nvGrpSpPr>
      <p:grpSpPr>
        <a:xfrm>
          <a:off x="0" y="0"/>
          <a:ext cx="0" cy="0"/>
          <a:chOff x="0" y="0"/>
          <a:chExt cx="0" cy="0"/>
        </a:xfrm>
      </p:grpSpPr>
      <p:grpSp>
        <p:nvGrpSpPr>
          <p:cNvPr id="565" name="Google Shape;565;p5"/>
          <p:cNvGrpSpPr/>
          <p:nvPr/>
        </p:nvGrpSpPr>
        <p:grpSpPr>
          <a:xfrm rot="1799983" flipH="1">
            <a:off x="7282461" y="-783041"/>
            <a:ext cx="2835804" cy="2780472"/>
            <a:chOff x="1400775" y="920275"/>
            <a:chExt cx="1637475" cy="1605525"/>
          </a:xfrm>
        </p:grpSpPr>
        <p:sp>
          <p:nvSpPr>
            <p:cNvPr id="566" name="Google Shape;566;p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57" name="Google Shape;657;p5"/>
          <p:cNvSpPr txBox="1">
            <a:spLocks noGrp="1"/>
          </p:cNvSpPr>
          <p:nvPr>
            <p:ph type="subTitle" idx="1"/>
          </p:nvPr>
        </p:nvSpPr>
        <p:spPr>
          <a:xfrm>
            <a:off x="4747387"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r>
              <a:rPr lang="en-US"/>
              <a:t>Click to edit Master subtitle style</a:t>
            </a:r>
            <a:endParaRPr/>
          </a:p>
        </p:txBody>
      </p:sp>
      <p:sp>
        <p:nvSpPr>
          <p:cNvPr id="658" name="Google Shape;658;p5"/>
          <p:cNvSpPr txBox="1">
            <a:spLocks noGrp="1"/>
          </p:cNvSpPr>
          <p:nvPr>
            <p:ph type="subTitle" idx="2"/>
          </p:nvPr>
        </p:nvSpPr>
        <p:spPr>
          <a:xfrm>
            <a:off x="726675"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r>
              <a:rPr lang="en-US"/>
              <a:t>Click to edit Master subtitle style</a:t>
            </a:r>
            <a:endParaRPr/>
          </a:p>
        </p:txBody>
      </p:sp>
      <p:sp>
        <p:nvSpPr>
          <p:cNvPr id="659" name="Google Shape;659;p5"/>
          <p:cNvSpPr txBox="1">
            <a:spLocks noGrp="1"/>
          </p:cNvSpPr>
          <p:nvPr>
            <p:ph type="subTitle" idx="3"/>
          </p:nvPr>
        </p:nvSpPr>
        <p:spPr>
          <a:xfrm>
            <a:off x="726675" y="1434650"/>
            <a:ext cx="3698100" cy="457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000" b="1">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r>
              <a:rPr lang="en-US"/>
              <a:t>Click to edit Master subtitle style</a:t>
            </a:r>
            <a:endParaRPr/>
          </a:p>
        </p:txBody>
      </p:sp>
      <p:sp>
        <p:nvSpPr>
          <p:cNvPr id="660" name="Google Shape;660;p5"/>
          <p:cNvSpPr txBox="1">
            <a:spLocks noGrp="1"/>
          </p:cNvSpPr>
          <p:nvPr>
            <p:ph type="subTitle" idx="4"/>
          </p:nvPr>
        </p:nvSpPr>
        <p:spPr>
          <a:xfrm>
            <a:off x="4747375" y="1434650"/>
            <a:ext cx="369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3"/>
        <p:cNvGrpSpPr/>
        <p:nvPr/>
      </p:nvGrpSpPr>
      <p:grpSpPr>
        <a:xfrm>
          <a:off x="0" y="0"/>
          <a:ext cx="0" cy="0"/>
          <a:chOff x="0" y="0"/>
          <a:chExt cx="0" cy="0"/>
        </a:xfrm>
      </p:grpSpPr>
      <p:grpSp>
        <p:nvGrpSpPr>
          <p:cNvPr id="1124" name="Google Shape;1124;p9"/>
          <p:cNvGrpSpPr/>
          <p:nvPr/>
        </p:nvGrpSpPr>
        <p:grpSpPr>
          <a:xfrm rot="10800000" flipH="1">
            <a:off x="6460631" y="2515445"/>
            <a:ext cx="2835779" cy="2780448"/>
            <a:chOff x="1400775" y="920275"/>
            <a:chExt cx="1637475" cy="1605525"/>
          </a:xfrm>
        </p:grpSpPr>
        <p:sp>
          <p:nvSpPr>
            <p:cNvPr id="1125" name="Google Shape;1125;p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9"/>
          <p:cNvGrpSpPr/>
          <p:nvPr/>
        </p:nvGrpSpPr>
        <p:grpSpPr>
          <a:xfrm flipH="1">
            <a:off x="6460631" y="-152405"/>
            <a:ext cx="2835779" cy="2780448"/>
            <a:chOff x="1400775" y="920275"/>
            <a:chExt cx="1637475" cy="1605525"/>
          </a:xfrm>
        </p:grpSpPr>
        <p:sp>
          <p:nvSpPr>
            <p:cNvPr id="1216" name="Google Shape;1216;p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9"/>
          <p:cNvSpPr txBox="1">
            <a:spLocks noGrp="1"/>
          </p:cNvSpPr>
          <p:nvPr>
            <p:ph type="title"/>
          </p:nvPr>
        </p:nvSpPr>
        <p:spPr>
          <a:xfrm>
            <a:off x="720000" y="975450"/>
            <a:ext cx="2743200" cy="1920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07" name="Google Shape;1307;p9"/>
          <p:cNvSpPr txBox="1">
            <a:spLocks noGrp="1"/>
          </p:cNvSpPr>
          <p:nvPr>
            <p:ph type="subTitle" idx="1"/>
          </p:nvPr>
        </p:nvSpPr>
        <p:spPr>
          <a:xfrm>
            <a:off x="720000" y="2796450"/>
            <a:ext cx="2743200" cy="15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08" name="Google Shape;1308;p9"/>
          <p:cNvSpPr>
            <a:spLocks noGrp="1"/>
          </p:cNvSpPr>
          <p:nvPr>
            <p:ph type="pic" idx="2"/>
          </p:nvPr>
        </p:nvSpPr>
        <p:spPr>
          <a:xfrm>
            <a:off x="3850100" y="539500"/>
            <a:ext cx="4580700" cy="4069200"/>
          </a:xfrm>
          <a:prstGeom prst="roundRect">
            <a:avLst>
              <a:gd name="adj" fmla="val 16667"/>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9"/>
        <p:cNvGrpSpPr/>
        <p:nvPr/>
      </p:nvGrpSpPr>
      <p:grpSpPr>
        <a:xfrm>
          <a:off x="0" y="0"/>
          <a:ext cx="0" cy="0"/>
          <a:chOff x="0" y="0"/>
          <a:chExt cx="0" cy="0"/>
        </a:xfrm>
      </p:grpSpPr>
      <p:sp>
        <p:nvSpPr>
          <p:cNvPr id="1310" name="Google Shape;1310;p10"/>
          <p:cNvSpPr>
            <a:spLocks noGrp="1"/>
          </p:cNvSpPr>
          <p:nvPr>
            <p:ph type="pic" idx="2"/>
          </p:nvPr>
        </p:nvSpPr>
        <p:spPr>
          <a:xfrm>
            <a:off x="0" y="0"/>
            <a:ext cx="9144000" cy="5143500"/>
          </a:xfrm>
          <a:prstGeom prst="rect">
            <a:avLst/>
          </a:prstGeom>
          <a:noFill/>
          <a:ln>
            <a:noFill/>
          </a:ln>
        </p:spPr>
      </p:sp>
      <p:sp>
        <p:nvSpPr>
          <p:cNvPr id="1311" name="Google Shape;1311;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1776"/>
        <p:cNvGrpSpPr/>
        <p:nvPr/>
      </p:nvGrpSpPr>
      <p:grpSpPr>
        <a:xfrm>
          <a:off x="0" y="0"/>
          <a:ext cx="0" cy="0"/>
          <a:chOff x="0" y="0"/>
          <a:chExt cx="0" cy="0"/>
        </a:xfrm>
      </p:grpSpPr>
      <p:grpSp>
        <p:nvGrpSpPr>
          <p:cNvPr id="1777" name="Google Shape;1777;p14"/>
          <p:cNvGrpSpPr/>
          <p:nvPr/>
        </p:nvGrpSpPr>
        <p:grpSpPr>
          <a:xfrm>
            <a:off x="-1022217" y="-1305733"/>
            <a:ext cx="11188434" cy="3825856"/>
            <a:chOff x="-1022217" y="-848533"/>
            <a:chExt cx="11188434" cy="3825856"/>
          </a:xfrm>
        </p:grpSpPr>
        <p:grpSp>
          <p:nvGrpSpPr>
            <p:cNvPr id="1778" name="Google Shape;1778;p14"/>
            <p:cNvGrpSpPr/>
            <p:nvPr/>
          </p:nvGrpSpPr>
          <p:grpSpPr>
            <a:xfrm rot="-1799983">
              <a:off x="-517064" y="-325841"/>
              <a:ext cx="2835804" cy="2780472"/>
              <a:chOff x="1400775" y="920275"/>
              <a:chExt cx="1637475" cy="1605525"/>
            </a:xfrm>
          </p:grpSpPr>
          <p:sp>
            <p:nvSpPr>
              <p:cNvPr id="1779" name="Google Shape;1779;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
            <p:cNvGrpSpPr/>
            <p:nvPr/>
          </p:nvGrpSpPr>
          <p:grpSpPr>
            <a:xfrm rot="1799983" flipH="1">
              <a:off x="6825261" y="-325841"/>
              <a:ext cx="2835804" cy="2780472"/>
              <a:chOff x="1400775" y="920275"/>
              <a:chExt cx="1637475" cy="1605525"/>
            </a:xfrm>
          </p:grpSpPr>
          <p:sp>
            <p:nvSpPr>
              <p:cNvPr id="1870" name="Google Shape;1870;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0" name="Google Shape;1960;p14"/>
          <p:cNvGrpSpPr/>
          <p:nvPr/>
        </p:nvGrpSpPr>
        <p:grpSpPr>
          <a:xfrm rot="10800000" flipH="1">
            <a:off x="-1022217" y="2613042"/>
            <a:ext cx="11188434" cy="3825856"/>
            <a:chOff x="-1022217" y="-848533"/>
            <a:chExt cx="11188434" cy="3825856"/>
          </a:xfrm>
        </p:grpSpPr>
        <p:grpSp>
          <p:nvGrpSpPr>
            <p:cNvPr id="1961" name="Google Shape;1961;p14"/>
            <p:cNvGrpSpPr/>
            <p:nvPr/>
          </p:nvGrpSpPr>
          <p:grpSpPr>
            <a:xfrm rot="-1799983">
              <a:off x="-517064" y="-325841"/>
              <a:ext cx="2835804" cy="2780472"/>
              <a:chOff x="1400775" y="920275"/>
              <a:chExt cx="1637475" cy="1605525"/>
            </a:xfrm>
          </p:grpSpPr>
          <p:sp>
            <p:nvSpPr>
              <p:cNvPr id="1962" name="Google Shape;1962;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14"/>
            <p:cNvGrpSpPr/>
            <p:nvPr/>
          </p:nvGrpSpPr>
          <p:grpSpPr>
            <a:xfrm rot="1799983" flipH="1">
              <a:off x="6825261" y="-325841"/>
              <a:ext cx="2835804" cy="2780472"/>
              <a:chOff x="1400775" y="920275"/>
              <a:chExt cx="1637475" cy="1605525"/>
            </a:xfrm>
          </p:grpSpPr>
          <p:sp>
            <p:nvSpPr>
              <p:cNvPr id="2053" name="Google Shape;2053;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3" name="Google Shape;2143;p14"/>
          <p:cNvSpPr txBox="1">
            <a:spLocks noGrp="1"/>
          </p:cNvSpPr>
          <p:nvPr>
            <p:ph type="title" hasCustomPrompt="1"/>
          </p:nvPr>
        </p:nvSpPr>
        <p:spPr>
          <a:xfrm>
            <a:off x="2240400" y="539500"/>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4" name="Google Shape;2144;p14"/>
          <p:cNvSpPr txBox="1">
            <a:spLocks noGrp="1"/>
          </p:cNvSpPr>
          <p:nvPr>
            <p:ph type="subTitle" idx="1"/>
          </p:nvPr>
        </p:nvSpPr>
        <p:spPr>
          <a:xfrm>
            <a:off x="2240400" y="1194700"/>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
        <p:nvSpPr>
          <p:cNvPr id="2145" name="Google Shape;2145;p14"/>
          <p:cNvSpPr txBox="1">
            <a:spLocks noGrp="1"/>
          </p:cNvSpPr>
          <p:nvPr>
            <p:ph type="title" idx="2" hasCustomPrompt="1"/>
          </p:nvPr>
        </p:nvSpPr>
        <p:spPr>
          <a:xfrm>
            <a:off x="2240400" y="2063588"/>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6" name="Google Shape;2146;p14"/>
          <p:cNvSpPr txBox="1">
            <a:spLocks noGrp="1"/>
          </p:cNvSpPr>
          <p:nvPr>
            <p:ph type="subTitle" idx="3"/>
          </p:nvPr>
        </p:nvSpPr>
        <p:spPr>
          <a:xfrm>
            <a:off x="2240400" y="2718788"/>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
        <p:nvSpPr>
          <p:cNvPr id="2147" name="Google Shape;2147;p14"/>
          <p:cNvSpPr txBox="1">
            <a:spLocks noGrp="1"/>
          </p:cNvSpPr>
          <p:nvPr>
            <p:ph type="title" idx="4" hasCustomPrompt="1"/>
          </p:nvPr>
        </p:nvSpPr>
        <p:spPr>
          <a:xfrm>
            <a:off x="2240400" y="3587675"/>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8" name="Google Shape;2148;p14"/>
          <p:cNvSpPr txBox="1">
            <a:spLocks noGrp="1"/>
          </p:cNvSpPr>
          <p:nvPr>
            <p:ph type="subTitle" idx="5"/>
          </p:nvPr>
        </p:nvSpPr>
        <p:spPr>
          <a:xfrm>
            <a:off x="2240400" y="4242875"/>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8" r:id="rId7"/>
    <p:sldLayoutId id="2147483660" r:id="rId8"/>
    <p:sldLayoutId id="2147483662" r:id="rId9"/>
    <p:sldLayoutId id="2147483663" r:id="rId10"/>
    <p:sldLayoutId id="2147483665"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gif"/><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hyperlink" Target="https://mathworld.wolfram.com/RicesTheorem.html" TargetMode="External"/><Relationship Id="rId7" Type="http://schemas.openxmlformats.org/officeDocument/2006/relationships/hyperlink" Target="https://beza1e1.tuxen.de/articles/accidentally_turing_complete.html"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hyperlink" Target="https://gwern.net/turing-complete" TargetMode="External"/><Relationship Id="rId5" Type="http://schemas.openxmlformats.org/officeDocument/2006/relationships/hyperlink" Target="http://www.youtube.com/" TargetMode="External"/><Relationship Id="rId4" Type="http://schemas.openxmlformats.org/officeDocument/2006/relationships/hyperlink" Target="https://gist.github.com/roachhd/dce54bec8ba55fb17d3a"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brainfuck.org/dbfi.b" TargetMode="External"/><Relationship Id="rId3" Type="http://schemas.openxmlformats.org/officeDocument/2006/relationships/hyperlink" Target="https://doi.org/10.1002/9780470050118.ecse212" TargetMode="External"/><Relationship Id="rId7" Type="http://schemas.openxmlformats.org/officeDocument/2006/relationships/hyperlink" Target="https://esolangs.org/wiki/Brainfuck#Self-interpreters"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doi.org/10.1109/smc-it51442.2021.00010" TargetMode="External"/><Relationship Id="rId5" Type="http://schemas.openxmlformats.org/officeDocument/2006/relationships/hyperlink" Target="https://www.nand2tetris.org/" TargetMode="External"/><Relationship Id="rId4" Type="http://schemas.openxmlformats.org/officeDocument/2006/relationships/hyperlink" Target="https://arxiv.org/pdf/1503.0906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learn.saylor.org/mod/book/tool/print/-" TargetMode="External"/><Relationship Id="rId3" Type="http://schemas.openxmlformats.org/officeDocument/2006/relationships/hyperlink" Target="https://www.quantamagazine.org/maths-game-of-life-reveals-%20long-sought-repeating-patterns-20240118/" TargetMode="External"/><Relationship Id="rId7" Type="http://schemas.openxmlformats.org/officeDocument/2006/relationships/hyperlink" Target="https://martinueding.de/posts/creating-a-brainfuck-interpreter/"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github.com/srijan-paul/meep" TargetMode="External"/><Relationship Id="rId5" Type="http://schemas.openxmlformats.org/officeDocument/2006/relationships/hyperlink" Target="https://injuly.in/blog/bfinbf/index.html" TargetMode="External"/><Relationship Id="rId4" Type="http://schemas.openxmlformats.org/officeDocument/2006/relationships/hyperlink" Target="https://thesharperdev.com/how-to-write-a-brainfuck-interpreter-in-c/" TargetMode="External"/><Relationship Id="rId9" Type="http://schemas.openxmlformats.org/officeDocument/2006/relationships/hyperlink" Target="https://jwodder.freeshell.org/lambda.html"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coq/coq?tab=readme-ov-file" TargetMode="External"/><Relationship Id="rId3" Type="http://schemas.openxmlformats.org/officeDocument/2006/relationships/hyperlink" Target="https://www.reddit.com/r/ProgrammerHu-%20mor/comments/78z90f/comment/doylzry/" TargetMode="External"/><Relationship Id="rId7" Type="http://schemas.openxmlformats.org/officeDocument/2006/relationships/hyperlink" Target="https://www.geeksforgeeks.org/functional-programming-paradigm/"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hyperlink" Target="https://doi.org/10.1016/j.simpat.2020.102189" TargetMode="External"/><Relationship Id="rId5" Type="http://schemas.openxmlformats.org/officeDocument/2006/relationships/hyperlink" Target="https://googleprojectzero.blogspot.com/2021/12/a-deep-dive-into-" TargetMode="External"/><Relationship Id="rId4" Type="http://schemas.openxmlformats.org/officeDocument/2006/relationships/hyperlink" Target="https://www.infoq.com/articles/excel-lambda-turing-complete/" TargetMode="External"/><Relationship Id="rId9" Type="http://schemas.openxmlformats.org/officeDocument/2006/relationships/hyperlink" Target="https://zipcpu.com/zipcpu/2017/08/11/simple-al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6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65;p3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r2NKZxMAAAAlAAAAZAAAAA0AAAAAkAAAAJAAAACQAAAAkAAAAAAAAAAC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pUPBUpFkgEAAAAAAAAAAAAAAAAAAAAAAAAAAAAAAAAAAAAAAAAAADg0cAJ/f38AAKXkA8zMzADAwP8Af39/AAAAAAAAAAAAAAAAAAAAAAAAAAAAIQAAABgAAAAUAAAAAAAAAJYHAABAOAAADhUAAAAAAAAmAAAACAAAAD0wAAAAAAAA"/>
              </a:ext>
            </a:extLst>
          </p:cNvSpPr>
          <p:nvPr>
            <p:ph type="ctrTitle"/>
          </p:nvPr>
        </p:nvSpPr>
        <p:spPr>
          <a:xfrm>
            <a:off x="740410" y="483809"/>
            <a:ext cx="7494210" cy="2672745"/>
          </a:xfrm>
        </p:spPr>
        <p:txBody>
          <a:bodyPr vert="horz" wrap="square" lIns="91440" tIns="91440" rIns="91440" bIns="91440" numCol="1" spcCol="215900" anchor="b">
            <a:prstTxWarp prst="textNoShape">
              <a:avLst/>
            </a:prstTxWarp>
          </a:bodyPr>
          <a:lstStyle/>
          <a:p>
            <a:pPr marL="0" indent="0">
              <a:spcBef>
                <a:spcPts val="0"/>
              </a:spcBef>
              <a:spcAft>
                <a:spcPts val="0"/>
              </a:spcAft>
              <a:buNone/>
              <a:defRPr lang="en-us" sz="4000" cap="none"/>
            </a:pPr>
            <a:r>
              <a:rPr dirty="0">
                <a:solidFill>
                  <a:srgbClr val="F0F062"/>
                </a:solidFill>
              </a:rPr>
              <a:t>Survey of Imperative Style Turing Complete </a:t>
            </a:r>
            <a:r>
              <a:rPr lang="en-US" dirty="0">
                <a:solidFill>
                  <a:srgbClr val="F0F062"/>
                </a:solidFill>
              </a:rPr>
              <a:t>proof</a:t>
            </a:r>
            <a:r>
              <a:rPr dirty="0">
                <a:solidFill>
                  <a:srgbClr val="F0F062"/>
                </a:solidFill>
              </a:rPr>
              <a:t> </a:t>
            </a:r>
            <a:r>
              <a:rPr lang="en-US" dirty="0">
                <a:solidFill>
                  <a:srgbClr val="F0F062"/>
                </a:solidFill>
              </a:rPr>
              <a:t>techniques</a:t>
            </a:r>
            <a:r>
              <a:rPr dirty="0">
                <a:solidFill>
                  <a:srgbClr val="F0F062"/>
                </a:solidFill>
              </a:rPr>
              <a:t> and an application to prove Proteus Turing Complete</a:t>
            </a:r>
          </a:p>
        </p:txBody>
      </p:sp>
      <p:sp>
        <p:nvSpPr>
          <p:cNvPr id="3" name="Google Shape;4066;p3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r2NKZxMAAAAlAAAAZAAAAA0AAAAAkAAAAJAAAACQAAAAk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pUPBUpFkgEAAAAAAAAAAAAAAAAAAAAAAAAAAAAAAAAAAAAAAAAAADg0cAJ/f38AAKXkA8zMzADAwP8Af39/AAAAAAAAAAAAAAAAAAAAAAAAAAAAIQAAABgAAAAUAAAAmg0AAGIWAADiKgAAohgAAAAAAAAmAAAACAAAAD0wAAAAAAAA"/>
              </a:ext>
            </a:extLst>
          </p:cNvSpPr>
          <p:nvPr>
            <p:ph type="subTitle" idx="1"/>
          </p:nvPr>
        </p:nvSpPr>
        <p:spPr>
          <a:xfrm>
            <a:off x="2192020" y="3184968"/>
            <a:ext cx="4759960" cy="365760"/>
          </a:xfrm>
        </p:spPr>
        <p:txBody>
          <a:bodyPr vert="horz" wrap="square" lIns="91440" tIns="91440" rIns="91440" bIns="91440" numCol="1" spcCol="215900" anchor="t">
            <a:prstTxWarp prst="textNoShape">
              <a:avLst/>
            </a:prstTxWarp>
          </a:bodyPr>
          <a:lstStyle/>
          <a:p>
            <a:pPr marL="0" indent="0" algn="ctr">
              <a:spcBef>
                <a:spcPts val="0"/>
              </a:spcBef>
              <a:spcAft>
                <a:spcPts val="0"/>
              </a:spcAft>
              <a:buNone/>
            </a:pPr>
            <a:r>
              <a:rPr lang="en-us" cap="none" dirty="0">
                <a:solidFill>
                  <a:srgbClr val="F0F062"/>
                </a:solidFill>
              </a:rPr>
              <a:t>By: Isaiah Martinez</a:t>
            </a:r>
          </a:p>
        </p:txBody>
      </p:sp>
      <p:pic>
        <p:nvPicPr>
          <p:cNvPr id="4"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r2NKZxMAAAAlAAAAEQAAAC8BAAAAkAAAAEgAAACQAAAAS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OqVDwVKRZIBAAAAAAAAAAAAAAAAAAAAAAAAAAAAAAAAAAAAAAAAAAA4NHACf39/AACl5APMzMwAwMD/AH9/fwAAAAAAAAAAAAAAAAD///8AAAAAACEAAAAYAAAAFAAAAOEmAABuGAAA3DcAAEAfAAAAAAAAJgAAAAgAAAD//////////w=="/>
              </a:ext>
            </a:extLst>
          </p:cNvPicPr>
          <p:nvPr/>
        </p:nvPicPr>
        <p:blipFill>
          <a:blip r:embed="rId3"/>
          <a:stretch>
            <a:fillRect/>
          </a:stretch>
        </p:blipFill>
        <p:spPr>
          <a:xfrm>
            <a:off x="3107342" y="3728234"/>
            <a:ext cx="2760345" cy="1108710"/>
          </a:xfrm>
          <a:prstGeom prst="rect">
            <a:avLst/>
          </a:prstGeom>
          <a:noFill/>
          <a:ln>
            <a:noFill/>
          </a:ln>
          <a:effectLst/>
        </p:spPr>
      </p:pic>
      <p:pic>
        <p:nvPicPr>
          <p:cNvPr id="5"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r2NKZxMAAAAlAAAAEQAAAC8BAAAAkAAAAEgAAACQAAAAS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OqVDwVKRZIBAAAAAAAAAAAAAAAAAAAAAAAAAAAAAAAAAAAAAAAAAAA4NHACf39/AACl5APMzMwAwMD/AH9/fwAAAAAAAAAAAAAAAAD///8AAAAAACEAAAAYAAAAFAAAAGQAAAD5FgAAuAgAAEAfAAAAAAAAJgAAAAgAAAD//////////w=="/>
              </a:ext>
            </a:extLst>
          </p:cNvPicPr>
          <p:nvPr/>
        </p:nvPicPr>
        <p:blipFill>
          <a:blip r:embed="rId4"/>
          <a:stretch>
            <a:fillRect/>
          </a:stretch>
        </p:blipFill>
        <p:spPr>
          <a:xfrm>
            <a:off x="595691" y="3314126"/>
            <a:ext cx="1353820" cy="1345565"/>
          </a:xfrm>
          <a:prstGeom prst="rect">
            <a:avLst/>
          </a:prstGeom>
          <a:noFill/>
          <a:ln>
            <a:noFill/>
          </a:ln>
          <a:effectLst/>
        </p:spPr>
      </p:pic>
      <p:pic>
        <p:nvPicPr>
          <p:cNvPr id="6" name="Picture 5" descr="NASA JPL Logo Vector - (.Ai .PNG .SVG .EPS Free Download)">
            <a:extLst>
              <a:ext uri="{FF2B5EF4-FFF2-40B4-BE49-F238E27FC236}">
                <a16:creationId xmlns:a16="http://schemas.microsoft.com/office/drawing/2014/main" id="{7EB8BDC6-D5B1-04F7-AD00-138706BE5A3D}"/>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10000" b="90000" l="10000" r="90000"/>
                    </a14:imgEffect>
                  </a14:imgLayer>
                </a14:imgProps>
              </a:ext>
            </a:extLst>
          </a:blip>
          <a:srcRect l="20620" t="14690" r="22325" b="13853"/>
          <a:stretch/>
        </p:blipFill>
        <p:spPr>
          <a:xfrm>
            <a:off x="7194489" y="3156554"/>
            <a:ext cx="1353820" cy="1680391"/>
          </a:xfrm>
          <a:prstGeom prst="rect">
            <a:avLst/>
          </a:prstGeom>
        </p:spPr>
      </p:pic>
      <p:sp>
        <p:nvSpPr>
          <p:cNvPr id="7" name="TextBox 6">
            <a:extLst>
              <a:ext uri="{FF2B5EF4-FFF2-40B4-BE49-F238E27FC236}">
                <a16:creationId xmlns:a16="http://schemas.microsoft.com/office/drawing/2014/main" id="{7F8B75D1-54BA-BA90-DEA4-F3DDF603FAE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E1574-65B9-3211-ABF5-9E607236C05A}"/>
              </a:ext>
            </a:extLst>
          </p:cNvPr>
          <p:cNvSpPr>
            <a:spLocks noGrp="1"/>
          </p:cNvSpPr>
          <p:nvPr>
            <p:ph type="title"/>
          </p:nvPr>
        </p:nvSpPr>
        <p:spPr/>
        <p:txBody>
          <a:bodyPr/>
          <a:lstStyle/>
          <a:p>
            <a:r>
              <a:rPr lang="en-US" dirty="0"/>
              <a:t>Turing Completeness</a:t>
            </a:r>
          </a:p>
        </p:txBody>
      </p:sp>
      <p:sp>
        <p:nvSpPr>
          <p:cNvPr id="6" name="Subtitle 5">
            <a:extLst>
              <a:ext uri="{FF2B5EF4-FFF2-40B4-BE49-F238E27FC236}">
                <a16:creationId xmlns:a16="http://schemas.microsoft.com/office/drawing/2014/main" id="{2DDC90C2-01CE-7026-9036-EF4DCDECE5C0}"/>
              </a:ext>
            </a:extLst>
          </p:cNvPr>
          <p:cNvSpPr>
            <a:spLocks noGrp="1"/>
          </p:cNvSpPr>
          <p:nvPr>
            <p:ph type="subTitle" idx="2"/>
          </p:nvPr>
        </p:nvSpPr>
        <p:spPr>
          <a:xfrm>
            <a:off x="688574" y="1242392"/>
            <a:ext cx="3832036" cy="1805488"/>
          </a:xfrm>
        </p:spPr>
        <p:txBody>
          <a:bodyPr/>
          <a:lstStyle/>
          <a:p>
            <a:pPr marL="139700" indent="0">
              <a:buNone/>
            </a:pPr>
            <a:r>
              <a:rPr lang="en-US" sz="2200" dirty="0"/>
              <a:t>For a given system to be Turing Complete, it must be capable of performing any computation that a TM can perform.</a:t>
            </a:r>
          </a:p>
        </p:txBody>
      </p:sp>
      <p:pic>
        <p:nvPicPr>
          <p:cNvPr id="2050" name="Picture 2" descr="Python - Logos Download">
            <a:extLst>
              <a:ext uri="{FF2B5EF4-FFF2-40B4-BE49-F238E27FC236}">
                <a16:creationId xmlns:a16="http://schemas.microsoft.com/office/drawing/2014/main" id="{5985C2D6-9837-23CF-FC89-030EDB8CD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309" y="2100717"/>
            <a:ext cx="1301941" cy="12971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Res C++ Logo Download | Logos - NUMI">
            <a:extLst>
              <a:ext uri="{FF2B5EF4-FFF2-40B4-BE49-F238E27FC236}">
                <a16:creationId xmlns:a16="http://schemas.microsoft.com/office/drawing/2014/main" id="{2A89CE2E-E48B-FE41-3EDE-04EA0B0F1C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9" t="1526" r="4089" b="255"/>
          <a:stretch/>
        </p:blipFill>
        <p:spPr bwMode="auto">
          <a:xfrm>
            <a:off x="5780524" y="365760"/>
            <a:ext cx="1436785" cy="15567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Excel logo transparent PNG 22100657 PNG">
            <a:extLst>
              <a:ext uri="{FF2B5EF4-FFF2-40B4-BE49-F238E27FC236}">
                <a16:creationId xmlns:a16="http://schemas.microsoft.com/office/drawing/2014/main" id="{E48A1BEF-67FA-802A-4F8C-76546995E6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94" t="15394" r="14192" b="16056"/>
          <a:stretch/>
        </p:blipFill>
        <p:spPr bwMode="auto">
          <a:xfrm>
            <a:off x="4886260" y="2100717"/>
            <a:ext cx="1574875" cy="15095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ic The Gathering Vector at Vectorified.com | Collection of Magic The Gathering Vector free ...">
            <a:extLst>
              <a:ext uri="{FF2B5EF4-FFF2-40B4-BE49-F238E27FC236}">
                <a16:creationId xmlns:a16="http://schemas.microsoft.com/office/drawing/2014/main" id="{5214DB66-FA54-55E2-9EDD-2CBEC3D9F61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00107" y="3789652"/>
            <a:ext cx="3208924" cy="9052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inecraft Logo and symbol, meaning, history, PNG, brand">
            <a:extLst>
              <a:ext uri="{FF2B5EF4-FFF2-40B4-BE49-F238E27FC236}">
                <a16:creationId xmlns:a16="http://schemas.microsoft.com/office/drawing/2014/main" id="{50CC79E1-9C6C-0C63-932C-4E1EC2D85D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761" b="33457"/>
          <a:stretch/>
        </p:blipFill>
        <p:spPr bwMode="auto">
          <a:xfrm>
            <a:off x="4572000" y="4008730"/>
            <a:ext cx="4267558" cy="83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5708DE-AC24-6A21-0D03-C8A1400936F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10</a:t>
            </a:fld>
            <a:endParaRPr lang="en-US" dirty="0"/>
          </a:p>
        </p:txBody>
      </p:sp>
    </p:spTree>
    <p:extLst>
      <p:ext uri="{BB962C8B-B14F-4D97-AF65-F5344CB8AC3E}">
        <p14:creationId xmlns:p14="http://schemas.microsoft.com/office/powerpoint/2010/main" val="87058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AE189E12-C8AC-8D8B-CF73-2655AD205474}"/>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AF250239-0709-6629-E891-3F1A9527CE77}"/>
              </a:ext>
            </a:extLst>
          </p:cNvPr>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Proteus</a:t>
            </a:r>
            <a:endParaRPr dirty="0"/>
          </a:p>
        </p:txBody>
      </p:sp>
      <p:sp>
        <p:nvSpPr>
          <p:cNvPr id="4150" name="Google Shape;4150;p36">
            <a:extLst>
              <a:ext uri="{FF2B5EF4-FFF2-40B4-BE49-F238E27FC236}">
                <a16:creationId xmlns:a16="http://schemas.microsoft.com/office/drawing/2014/main" id="{774A3716-B893-2CD2-150D-19C434B89FFF}"/>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151" name="Google Shape;4151;p36">
            <a:extLst>
              <a:ext uri="{FF2B5EF4-FFF2-40B4-BE49-F238E27FC236}">
                <a16:creationId xmlns:a16="http://schemas.microsoft.com/office/drawing/2014/main" id="{1F0AC284-761D-8477-C782-7CC700D4F105}"/>
              </a:ext>
            </a:extLst>
          </p:cNvPr>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Actor Model</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Use Cases</a:t>
            </a:r>
          </a:p>
        </p:txBody>
      </p:sp>
      <p:grpSp>
        <p:nvGrpSpPr>
          <p:cNvPr id="3" name="Group 2">
            <a:extLst>
              <a:ext uri="{FF2B5EF4-FFF2-40B4-BE49-F238E27FC236}">
                <a16:creationId xmlns:a16="http://schemas.microsoft.com/office/drawing/2014/main" id="{0344C755-B924-25CB-C225-BF4D752056F1}"/>
              </a:ext>
            </a:extLst>
          </p:cNvPr>
          <p:cNvGrpSpPr/>
          <p:nvPr/>
        </p:nvGrpSpPr>
        <p:grpSpPr>
          <a:xfrm>
            <a:off x="3917329" y="990600"/>
            <a:ext cx="4740082" cy="3060207"/>
            <a:chOff x="5452355" y="1477775"/>
            <a:chExt cx="2474806" cy="1597740"/>
          </a:xfrm>
        </p:grpSpPr>
        <p:sp>
          <p:nvSpPr>
            <p:cNvPr id="4153" name="Google Shape;4153;p36">
              <a:extLst>
                <a:ext uri="{FF2B5EF4-FFF2-40B4-BE49-F238E27FC236}">
                  <a16:creationId xmlns:a16="http://schemas.microsoft.com/office/drawing/2014/main" id="{19E3D267-F9F8-A428-E090-56FA2424DD86}"/>
                </a:ext>
              </a:extLst>
            </p:cNvPr>
            <p:cNvSpPr/>
            <p:nvPr/>
          </p:nvSpPr>
          <p:spPr>
            <a:xfrm flipH="1">
              <a:off x="5616672" y="1477775"/>
              <a:ext cx="2146176" cy="1442991"/>
            </a:xfrm>
            <a:custGeom>
              <a:avLst/>
              <a:gdLst/>
              <a:ahLst/>
              <a:cxnLst/>
              <a:rect l="l" t="t" r="r" b="b"/>
              <a:pathLst>
                <a:path w="35984" h="24194" extrusionOk="0">
                  <a:moveTo>
                    <a:pt x="34827" y="1"/>
                  </a:moveTo>
                  <a:lnTo>
                    <a:pt x="1157" y="1"/>
                  </a:lnTo>
                  <a:cubicBezTo>
                    <a:pt x="516" y="1"/>
                    <a:pt x="0" y="517"/>
                    <a:pt x="0" y="1157"/>
                  </a:cubicBezTo>
                  <a:lnTo>
                    <a:pt x="0" y="24194"/>
                  </a:lnTo>
                  <a:lnTo>
                    <a:pt x="35983" y="24194"/>
                  </a:lnTo>
                  <a:lnTo>
                    <a:pt x="35983" y="1157"/>
                  </a:lnTo>
                  <a:cubicBezTo>
                    <a:pt x="35983" y="517"/>
                    <a:pt x="35464" y="1"/>
                    <a:pt x="34827" y="1"/>
                  </a:cubicBezTo>
                  <a:close/>
                </a:path>
              </a:pathLst>
            </a:custGeom>
            <a:gradFill>
              <a:gsLst>
                <a:gs pos="0">
                  <a:srgbClr val="DACDE8"/>
                </a:gs>
                <a:gs pos="100000">
                  <a:srgbClr val="977AB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6">
              <a:extLst>
                <a:ext uri="{FF2B5EF4-FFF2-40B4-BE49-F238E27FC236}">
                  <a16:creationId xmlns:a16="http://schemas.microsoft.com/office/drawing/2014/main" id="{76757070-BBFA-BC37-A92B-38BED151D4CC}"/>
                </a:ext>
              </a:extLst>
            </p:cNvPr>
            <p:cNvSpPr/>
            <p:nvPr/>
          </p:nvSpPr>
          <p:spPr>
            <a:xfrm flipH="1">
              <a:off x="5616672" y="1477775"/>
              <a:ext cx="2146176" cy="1379471"/>
            </a:xfrm>
            <a:custGeom>
              <a:avLst/>
              <a:gdLst/>
              <a:ahLst/>
              <a:cxnLst/>
              <a:rect l="l" t="t" r="r" b="b"/>
              <a:pathLst>
                <a:path w="35984" h="23129" extrusionOk="0">
                  <a:moveTo>
                    <a:pt x="34827" y="1"/>
                  </a:moveTo>
                  <a:lnTo>
                    <a:pt x="1157" y="1"/>
                  </a:lnTo>
                  <a:cubicBezTo>
                    <a:pt x="516" y="1"/>
                    <a:pt x="0" y="517"/>
                    <a:pt x="0" y="1157"/>
                  </a:cubicBezTo>
                  <a:lnTo>
                    <a:pt x="0" y="23128"/>
                  </a:lnTo>
                  <a:lnTo>
                    <a:pt x="35983" y="23128"/>
                  </a:lnTo>
                  <a:lnTo>
                    <a:pt x="35983" y="1157"/>
                  </a:lnTo>
                  <a:cubicBezTo>
                    <a:pt x="35983" y="517"/>
                    <a:pt x="35464" y="1"/>
                    <a:pt x="3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6">
              <a:extLst>
                <a:ext uri="{FF2B5EF4-FFF2-40B4-BE49-F238E27FC236}">
                  <a16:creationId xmlns:a16="http://schemas.microsoft.com/office/drawing/2014/main" id="{BB2247A5-3E52-BB97-3FEC-0122215A8328}"/>
                </a:ext>
              </a:extLst>
            </p:cNvPr>
            <p:cNvSpPr/>
            <p:nvPr/>
          </p:nvSpPr>
          <p:spPr>
            <a:xfrm flipH="1">
              <a:off x="5452355" y="2920683"/>
              <a:ext cx="2474806" cy="154832"/>
            </a:xfrm>
            <a:custGeom>
              <a:avLst/>
              <a:gdLst/>
              <a:ahLst/>
              <a:cxnLst/>
              <a:rect l="l" t="t" r="r" b="b"/>
              <a:pathLst>
                <a:path w="41494" h="2596" extrusionOk="0">
                  <a:moveTo>
                    <a:pt x="0" y="1"/>
                  </a:moveTo>
                  <a:lnTo>
                    <a:pt x="0" y="1284"/>
                  </a:lnTo>
                  <a:cubicBezTo>
                    <a:pt x="0" y="2008"/>
                    <a:pt x="536" y="2596"/>
                    <a:pt x="1193" y="2596"/>
                  </a:cubicBezTo>
                  <a:lnTo>
                    <a:pt x="40301" y="2596"/>
                  </a:lnTo>
                  <a:cubicBezTo>
                    <a:pt x="40958" y="2596"/>
                    <a:pt x="41493" y="2008"/>
                    <a:pt x="41493" y="1284"/>
                  </a:cubicBezTo>
                  <a:lnTo>
                    <a:pt x="41493" y="1"/>
                  </a:lnTo>
                  <a:close/>
                </a:path>
              </a:pathLst>
            </a:custGeom>
            <a:gradFill>
              <a:gsLst>
                <a:gs pos="0">
                  <a:schemeClr val="accent3"/>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6">
              <a:extLst>
                <a:ext uri="{FF2B5EF4-FFF2-40B4-BE49-F238E27FC236}">
                  <a16:creationId xmlns:a16="http://schemas.microsoft.com/office/drawing/2014/main" id="{94839805-F543-FAB0-7202-45510EE1AB14}"/>
                </a:ext>
              </a:extLst>
            </p:cNvPr>
            <p:cNvSpPr/>
            <p:nvPr/>
          </p:nvSpPr>
          <p:spPr>
            <a:xfrm flipH="1">
              <a:off x="5673989" y="1532466"/>
              <a:ext cx="2031602" cy="1162731"/>
            </a:xfrm>
            <a:custGeom>
              <a:avLst/>
              <a:gdLst/>
              <a:ahLst/>
              <a:cxnLst/>
              <a:rect l="l" t="t" r="r" b="b"/>
              <a:pathLst>
                <a:path w="34063" h="19495" extrusionOk="0">
                  <a:moveTo>
                    <a:pt x="1" y="0"/>
                  </a:moveTo>
                  <a:lnTo>
                    <a:pt x="34063" y="0"/>
                  </a:lnTo>
                  <a:lnTo>
                    <a:pt x="34063" y="19495"/>
                  </a:lnTo>
                  <a:lnTo>
                    <a:pt x="1" y="19495"/>
                  </a:ln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Rectangle 5">
            <a:extLst>
              <a:ext uri="{FF2B5EF4-FFF2-40B4-BE49-F238E27FC236}">
                <a16:creationId xmlns:a16="http://schemas.microsoft.com/office/drawing/2014/main" id="{D322750C-E6D6-D71F-D290-05E29DD02248}"/>
              </a:ext>
            </a:extLst>
          </p:cNvPr>
          <p:cNvSpPr/>
          <p:nvPr/>
        </p:nvSpPr>
        <p:spPr>
          <a:xfrm>
            <a:off x="4341832" y="1092693"/>
            <a:ext cx="3891198" cy="2229678"/>
          </a:xfrm>
          <a:prstGeom prst="rect">
            <a:avLst/>
          </a:prstGeom>
          <a:gradFill>
            <a:gsLst>
              <a:gs pos="0">
                <a:srgbClr val="A78EDA"/>
              </a:gs>
              <a:gs pos="100000">
                <a:srgbClr val="7970A9"/>
              </a:gs>
            </a:gsLst>
            <a:lin ang="18900044"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30CC2D7-FEF1-6F5F-44AB-20DFF998412D}"/>
              </a:ext>
            </a:extLst>
          </p:cNvPr>
          <p:cNvGrpSpPr/>
          <p:nvPr/>
        </p:nvGrpSpPr>
        <p:grpSpPr>
          <a:xfrm>
            <a:off x="6064423" y="1238036"/>
            <a:ext cx="1217223" cy="1037194"/>
            <a:chOff x="8508057" y="1753916"/>
            <a:chExt cx="635943" cy="541886"/>
          </a:xfrm>
        </p:grpSpPr>
        <p:sp>
          <p:nvSpPr>
            <p:cNvPr id="4" name="Google Shape;4068;p31">
              <a:extLst>
                <a:ext uri="{FF2B5EF4-FFF2-40B4-BE49-F238E27FC236}">
                  <a16:creationId xmlns:a16="http://schemas.microsoft.com/office/drawing/2014/main" id="{4633870C-2AE6-EFA1-0681-7800D43206E8}"/>
                </a:ext>
              </a:extLst>
            </p:cNvPr>
            <p:cNvSpPr/>
            <p:nvPr/>
          </p:nvSpPr>
          <p:spPr>
            <a:xfrm>
              <a:off x="8760170" y="1907163"/>
              <a:ext cx="383830" cy="388639"/>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4069;p31">
              <a:extLst>
                <a:ext uri="{FF2B5EF4-FFF2-40B4-BE49-F238E27FC236}">
                  <a16:creationId xmlns:a16="http://schemas.microsoft.com/office/drawing/2014/main" id="{CC473701-8D07-2082-19E7-8BB0FA81571A}"/>
                </a:ext>
              </a:extLst>
            </p:cNvPr>
            <p:cNvSpPr/>
            <p:nvPr/>
          </p:nvSpPr>
          <p:spPr>
            <a:xfrm>
              <a:off x="8508057" y="1753916"/>
              <a:ext cx="313660" cy="317596"/>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EBDE5AE-56E9-9FAC-173C-CA1092A0A5FB}"/>
              </a:ext>
            </a:extLst>
          </p:cNvPr>
          <p:cNvSpPr txBox="1"/>
          <p:nvPr/>
        </p:nvSpPr>
        <p:spPr>
          <a:xfrm>
            <a:off x="5775435" y="1238036"/>
            <a:ext cx="1012715" cy="1938992"/>
          </a:xfrm>
          <a:prstGeom prst="rect">
            <a:avLst/>
          </a:prstGeom>
          <a:noFill/>
        </p:spPr>
        <p:txBody>
          <a:bodyPr wrap="square" rtlCol="0">
            <a:spAutoFit/>
          </a:bodyPr>
          <a:lstStyle/>
          <a:p>
            <a:r>
              <a:rPr lang="en-US" sz="12000" dirty="0">
                <a:solidFill>
                  <a:schemeClr val="accent1">
                    <a:lumMod val="60000"/>
                    <a:lumOff val="40000"/>
                  </a:schemeClr>
                </a:solidFill>
                <a:latin typeface="Times New Roman" panose="02020603050405020304" pitchFamily="18" charset="0"/>
                <a:cs typeface="Times New Roman" panose="02020603050405020304" pitchFamily="18" charset="0"/>
              </a:rPr>
              <a:t>P</a:t>
            </a:r>
          </a:p>
        </p:txBody>
      </p:sp>
      <p:sp>
        <p:nvSpPr>
          <p:cNvPr id="9" name="TextBox 8">
            <a:extLst>
              <a:ext uri="{FF2B5EF4-FFF2-40B4-BE49-F238E27FC236}">
                <a16:creationId xmlns:a16="http://schemas.microsoft.com/office/drawing/2014/main" id="{5B2C14E7-5CCE-5D0E-FE81-ADF7A0BBD49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11</a:t>
            </a:fld>
            <a:endParaRPr lang="en-US" dirty="0"/>
          </a:p>
        </p:txBody>
      </p:sp>
    </p:spTree>
    <p:extLst>
      <p:ext uri="{BB962C8B-B14F-4D97-AF65-F5344CB8AC3E}">
        <p14:creationId xmlns:p14="http://schemas.microsoft.com/office/powerpoint/2010/main" val="41152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0EB37A-7403-ABCB-5865-18674E605EBC}"/>
              </a:ext>
            </a:extLst>
          </p:cNvPr>
          <p:cNvSpPr>
            <a:spLocks noGrp="1"/>
          </p:cNvSpPr>
          <p:nvPr>
            <p:ph type="title"/>
          </p:nvPr>
        </p:nvSpPr>
        <p:spPr/>
        <p:txBody>
          <a:bodyPr/>
          <a:lstStyle/>
          <a:p>
            <a:r>
              <a:rPr lang="en-US" dirty="0"/>
              <a:t>Actor Model</a:t>
            </a:r>
          </a:p>
        </p:txBody>
      </p:sp>
      <p:grpSp>
        <p:nvGrpSpPr>
          <p:cNvPr id="7" name="Group 6">
            <a:extLst>
              <a:ext uri="{FF2B5EF4-FFF2-40B4-BE49-F238E27FC236}">
                <a16:creationId xmlns:a16="http://schemas.microsoft.com/office/drawing/2014/main" id="{BEE3C38F-8B6F-5233-3F57-ED04050572C2}"/>
              </a:ext>
            </a:extLst>
          </p:cNvPr>
          <p:cNvGrpSpPr/>
          <p:nvPr/>
        </p:nvGrpSpPr>
        <p:grpSpPr>
          <a:xfrm>
            <a:off x="4229099" y="1481896"/>
            <a:ext cx="4619624" cy="2674121"/>
            <a:chOff x="600075" y="1576234"/>
            <a:chExt cx="3429000" cy="1856001"/>
          </a:xfrm>
        </p:grpSpPr>
        <p:pic>
          <p:nvPicPr>
            <p:cNvPr id="1026" name="Picture 2" descr="Types of Teams [with Advantages and Disadvantages]">
              <a:extLst>
                <a:ext uri="{FF2B5EF4-FFF2-40B4-BE49-F238E27FC236}">
                  <a16:creationId xmlns:a16="http://schemas.microsoft.com/office/drawing/2014/main" id="{A4AF1C8F-A07C-6243-8632-AFBE95C0C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64" t="24970" r="12179" b="22229"/>
            <a:stretch/>
          </p:blipFill>
          <p:spPr bwMode="auto">
            <a:xfrm>
              <a:off x="600075" y="1576234"/>
              <a:ext cx="3429000" cy="15500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A446ED-CD0B-84B0-5A5F-F7A67361FFBC}"/>
                </a:ext>
              </a:extLst>
            </p:cNvPr>
            <p:cNvSpPr txBox="1"/>
            <p:nvPr/>
          </p:nvSpPr>
          <p:spPr>
            <a:xfrm>
              <a:off x="1010746" y="3154535"/>
              <a:ext cx="2607658" cy="277700"/>
            </a:xfrm>
            <a:prstGeom prst="rect">
              <a:avLst/>
            </a:prstGeom>
            <a:noFill/>
          </p:spPr>
          <p:txBody>
            <a:bodyPr wrap="square" rtlCol="0">
              <a:spAutoFit/>
            </a:bodyPr>
            <a:lstStyle/>
            <a:p>
              <a:r>
                <a:rPr lang="en-US" sz="2000" dirty="0">
                  <a:solidFill>
                    <a:schemeClr val="accent6"/>
                  </a:solidFill>
                </a:rPr>
                <a:t>Different teams in a company</a:t>
              </a:r>
            </a:p>
          </p:txBody>
        </p:sp>
      </p:grpSp>
      <p:sp>
        <p:nvSpPr>
          <p:cNvPr id="8" name="TextBox 7">
            <a:extLst>
              <a:ext uri="{FF2B5EF4-FFF2-40B4-BE49-F238E27FC236}">
                <a16:creationId xmlns:a16="http://schemas.microsoft.com/office/drawing/2014/main" id="{02C2E52B-E7F4-1C82-67EF-B2C9D6873F60}"/>
              </a:ext>
            </a:extLst>
          </p:cNvPr>
          <p:cNvSpPr txBox="1"/>
          <p:nvPr/>
        </p:nvSpPr>
        <p:spPr>
          <a:xfrm>
            <a:off x="502867" y="1198164"/>
            <a:ext cx="3362325" cy="2800767"/>
          </a:xfrm>
          <a:prstGeom prst="rect">
            <a:avLst/>
          </a:prstGeom>
          <a:noFill/>
        </p:spPr>
        <p:txBody>
          <a:bodyPr wrap="square" rtlCol="0">
            <a:spAutoFit/>
          </a:bodyPr>
          <a:lstStyle/>
          <a:p>
            <a:r>
              <a:rPr lang="en-US" sz="2200" b="1" dirty="0">
                <a:solidFill>
                  <a:srgbClr val="F0F062"/>
                </a:solidFill>
              </a:rPr>
              <a:t>Actors</a:t>
            </a:r>
            <a:r>
              <a:rPr lang="en-US" sz="2200" dirty="0">
                <a:solidFill>
                  <a:schemeClr val="accent6"/>
                </a:solidFill>
              </a:rPr>
              <a:t>: Individuals within the overall group</a:t>
            </a:r>
          </a:p>
          <a:p>
            <a:endParaRPr lang="en-US" sz="2200" dirty="0">
              <a:solidFill>
                <a:schemeClr val="accent6"/>
              </a:solidFill>
            </a:endParaRPr>
          </a:p>
          <a:p>
            <a:r>
              <a:rPr lang="en-US" sz="2200" b="1" dirty="0">
                <a:solidFill>
                  <a:srgbClr val="F0F062"/>
                </a:solidFill>
              </a:rPr>
              <a:t>States</a:t>
            </a:r>
            <a:r>
              <a:rPr lang="en-US" sz="2200" dirty="0">
                <a:solidFill>
                  <a:schemeClr val="accent6"/>
                </a:solidFill>
              </a:rPr>
              <a:t>: Status of the individual</a:t>
            </a:r>
          </a:p>
          <a:p>
            <a:endParaRPr lang="en-US" sz="2200" dirty="0">
              <a:solidFill>
                <a:schemeClr val="accent6"/>
              </a:solidFill>
            </a:endParaRPr>
          </a:p>
          <a:p>
            <a:r>
              <a:rPr lang="en-US" sz="2200" b="1" dirty="0">
                <a:solidFill>
                  <a:srgbClr val="F0F062"/>
                </a:solidFill>
              </a:rPr>
              <a:t>Events</a:t>
            </a:r>
            <a:r>
              <a:rPr lang="en-US" sz="2200" dirty="0">
                <a:solidFill>
                  <a:schemeClr val="accent6"/>
                </a:solidFill>
              </a:rPr>
              <a:t>: Messages sent between individuals</a:t>
            </a:r>
          </a:p>
        </p:txBody>
      </p:sp>
      <p:sp>
        <p:nvSpPr>
          <p:cNvPr id="2" name="TextBox 1">
            <a:extLst>
              <a:ext uri="{FF2B5EF4-FFF2-40B4-BE49-F238E27FC236}">
                <a16:creationId xmlns:a16="http://schemas.microsoft.com/office/drawing/2014/main" id="{C8FF9387-8386-31CD-61E6-3229DB65720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12</a:t>
            </a:fld>
            <a:endParaRPr lang="en-US" dirty="0"/>
          </a:p>
        </p:txBody>
      </p:sp>
    </p:spTree>
    <p:extLst>
      <p:ext uri="{BB962C8B-B14F-4D97-AF65-F5344CB8AC3E}">
        <p14:creationId xmlns:p14="http://schemas.microsoft.com/office/powerpoint/2010/main" val="395366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A819-DA49-FC41-86B9-C325124DF31A}"/>
              </a:ext>
            </a:extLst>
          </p:cNvPr>
          <p:cNvSpPr>
            <a:spLocks noGrp="1"/>
          </p:cNvSpPr>
          <p:nvPr>
            <p:ph type="title"/>
          </p:nvPr>
        </p:nvSpPr>
        <p:spPr/>
        <p:txBody>
          <a:bodyPr/>
          <a:lstStyle/>
          <a:p>
            <a:r>
              <a:rPr lang="en-US" dirty="0"/>
              <a:t>Proteus Language Design Details</a:t>
            </a:r>
          </a:p>
        </p:txBody>
      </p:sp>
      <p:pic>
        <p:nvPicPr>
          <p:cNvPr id="5" name="Picture 4">
            <a:extLst>
              <a:ext uri="{FF2B5EF4-FFF2-40B4-BE49-F238E27FC236}">
                <a16:creationId xmlns:a16="http://schemas.microsoft.com/office/drawing/2014/main" id="{DB309869-06AB-AD5F-D38A-A8EBC2294879}"/>
              </a:ext>
            </a:extLst>
          </p:cNvPr>
          <p:cNvPicPr>
            <a:picLocks noChangeAspect="1"/>
          </p:cNvPicPr>
          <p:nvPr/>
        </p:nvPicPr>
        <p:blipFill>
          <a:blip r:embed="rId3"/>
          <a:srcRect t="14273"/>
          <a:stretch/>
        </p:blipFill>
        <p:spPr>
          <a:xfrm>
            <a:off x="4572000" y="1163162"/>
            <a:ext cx="4134498" cy="2270349"/>
          </a:xfrm>
          <a:prstGeom prst="rect">
            <a:avLst/>
          </a:prstGeom>
        </p:spPr>
      </p:pic>
      <p:sp>
        <p:nvSpPr>
          <p:cNvPr id="6" name="TextBox 5">
            <a:extLst>
              <a:ext uri="{FF2B5EF4-FFF2-40B4-BE49-F238E27FC236}">
                <a16:creationId xmlns:a16="http://schemas.microsoft.com/office/drawing/2014/main" id="{204EA6E6-A077-CC2E-83E2-41B7776E3F2C}"/>
              </a:ext>
            </a:extLst>
          </p:cNvPr>
          <p:cNvSpPr txBox="1"/>
          <p:nvPr/>
        </p:nvSpPr>
        <p:spPr>
          <a:xfrm>
            <a:off x="5354962" y="3433511"/>
            <a:ext cx="2568574" cy="400110"/>
          </a:xfrm>
          <a:prstGeom prst="rect">
            <a:avLst/>
          </a:prstGeom>
          <a:noFill/>
        </p:spPr>
        <p:txBody>
          <a:bodyPr wrap="square" rtlCol="0">
            <a:spAutoFit/>
          </a:bodyPr>
          <a:lstStyle/>
          <a:p>
            <a:pPr>
              <a:buClr>
                <a:schemeClr val="accent6"/>
              </a:buClr>
            </a:pPr>
            <a:r>
              <a:rPr lang="en-US" sz="2000" dirty="0">
                <a:solidFill>
                  <a:schemeClr val="accent6"/>
                </a:solidFill>
              </a:rPr>
              <a:t>States can be HSMs</a:t>
            </a:r>
          </a:p>
        </p:txBody>
      </p:sp>
      <p:sp>
        <p:nvSpPr>
          <p:cNvPr id="7" name="TextBox 6">
            <a:extLst>
              <a:ext uri="{FF2B5EF4-FFF2-40B4-BE49-F238E27FC236}">
                <a16:creationId xmlns:a16="http://schemas.microsoft.com/office/drawing/2014/main" id="{9FA50704-14F5-1441-817A-D77F8F02DD9B}"/>
              </a:ext>
            </a:extLst>
          </p:cNvPr>
          <p:cNvSpPr txBox="1"/>
          <p:nvPr/>
        </p:nvSpPr>
        <p:spPr>
          <a:xfrm>
            <a:off x="288200" y="1088672"/>
            <a:ext cx="3934550" cy="1538883"/>
          </a:xfrm>
          <a:prstGeom prst="rect">
            <a:avLst/>
          </a:prstGeom>
          <a:noFill/>
        </p:spPr>
        <p:txBody>
          <a:bodyPr wrap="square" lIns="0" tIns="0" rIns="0" bIns="0" rtlCol="0">
            <a:spAutoFit/>
          </a:bodyPr>
          <a:lstStyle/>
          <a:p>
            <a:r>
              <a:rPr lang="en-US" sz="10000" dirty="0">
                <a:solidFill>
                  <a:schemeClr val="accent6"/>
                </a:solidFill>
              </a:rPr>
              <a:t>3/2 = 1</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54A184-3444-C838-4D1E-037C4A634527}"/>
                  </a:ext>
                </a:extLst>
              </p:cNvPr>
              <p:cNvSpPr txBox="1"/>
              <p:nvPr/>
            </p:nvSpPr>
            <p:spPr>
              <a:xfrm>
                <a:off x="971188" y="2509725"/>
                <a:ext cx="2568574" cy="707886"/>
              </a:xfrm>
              <a:prstGeom prst="rect">
                <a:avLst/>
              </a:prstGeom>
              <a:noFill/>
            </p:spPr>
            <p:txBody>
              <a:bodyPr wrap="square" rtlCol="0">
                <a:spAutoFit/>
              </a:bodyPr>
              <a:lstStyle/>
              <a:p>
                <a:pPr>
                  <a:buClr>
                    <a:schemeClr val="accent6"/>
                  </a:buClr>
                </a:pPr>
                <a:r>
                  <a:rPr lang="en-US" sz="2000" dirty="0">
                    <a:solidFill>
                      <a:schemeClr val="accent6"/>
                    </a:solidFill>
                  </a:rPr>
                  <a:t>Truncation to remain closure in </a:t>
                </a:r>
                <a14:m>
                  <m:oMath xmlns:m="http://schemas.openxmlformats.org/officeDocument/2006/math">
                    <m:r>
                      <a:rPr lang="en-US" sz="2000" dirty="0" smtClean="0">
                        <a:solidFill>
                          <a:schemeClr val="accent6"/>
                        </a:solidFill>
                        <a:latin typeface="Cambria Math" panose="02040503050406030204" pitchFamily="18" charset="0"/>
                      </a:rPr>
                      <m:t>ℤ</m:t>
                    </m:r>
                  </m:oMath>
                </a14:m>
                <a:endParaRPr lang="en-US" sz="2000" dirty="0">
                  <a:solidFill>
                    <a:schemeClr val="accent6"/>
                  </a:solidFill>
                </a:endParaRPr>
              </a:p>
            </p:txBody>
          </p:sp>
        </mc:Choice>
        <mc:Fallback xmlns="">
          <p:sp>
            <p:nvSpPr>
              <p:cNvPr id="11" name="TextBox 10">
                <a:extLst>
                  <a:ext uri="{FF2B5EF4-FFF2-40B4-BE49-F238E27FC236}">
                    <a16:creationId xmlns:a16="http://schemas.microsoft.com/office/drawing/2014/main" id="{EA54A184-3444-C838-4D1E-037C4A634527}"/>
                  </a:ext>
                </a:extLst>
              </p:cNvPr>
              <p:cNvSpPr txBox="1">
                <a:spLocks noRot="1" noChangeAspect="1" noMove="1" noResize="1" noEditPoints="1" noAdjustHandles="1" noChangeArrowheads="1" noChangeShapeType="1" noTextEdit="1"/>
              </p:cNvSpPr>
              <p:nvPr/>
            </p:nvSpPr>
            <p:spPr>
              <a:xfrm>
                <a:off x="971188" y="2509725"/>
                <a:ext cx="2568574" cy="707886"/>
              </a:xfrm>
              <a:prstGeom prst="rect">
                <a:avLst/>
              </a:prstGeom>
              <a:blipFill>
                <a:blip r:embed="rId4"/>
                <a:stretch>
                  <a:fillRect l="-2370" t="-4310" r="-2844" b="-1551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526FD6C-8A24-9921-29CB-03DA2FECE3B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13</a:t>
            </a:fld>
            <a:endParaRPr lang="en-US" dirty="0"/>
          </a:p>
        </p:txBody>
      </p:sp>
      <p:sp>
        <p:nvSpPr>
          <p:cNvPr id="14" name="TextBox 13">
            <a:extLst>
              <a:ext uri="{FF2B5EF4-FFF2-40B4-BE49-F238E27FC236}">
                <a16:creationId xmlns:a16="http://schemas.microsoft.com/office/drawing/2014/main" id="{F2B93BFB-DE20-E06E-8BA6-55539D06C23E}"/>
              </a:ext>
            </a:extLst>
          </p:cNvPr>
          <p:cNvSpPr txBox="1"/>
          <p:nvPr/>
        </p:nvSpPr>
        <p:spPr>
          <a:xfrm>
            <a:off x="1173948" y="4351914"/>
            <a:ext cx="7538900" cy="461665"/>
          </a:xfrm>
          <a:prstGeom prst="rect">
            <a:avLst/>
          </a:prstGeom>
          <a:noFill/>
        </p:spPr>
        <p:txBody>
          <a:bodyPr wrap="square" rtlCol="0">
            <a:spAutoFit/>
          </a:bodyPr>
          <a:lstStyle/>
          <a:p>
            <a:pPr>
              <a:buClr>
                <a:schemeClr val="accent6"/>
              </a:buClr>
            </a:pPr>
            <a:r>
              <a:rPr lang="en-US" sz="2400" b="1" dirty="0">
                <a:solidFill>
                  <a:schemeClr val="accent6"/>
                </a:solidFill>
              </a:rPr>
              <a:t>Cannot create/destroy State Machines dynamically</a:t>
            </a:r>
          </a:p>
        </p:txBody>
      </p:sp>
    </p:spTree>
    <p:extLst>
      <p:ext uri="{BB962C8B-B14F-4D97-AF65-F5344CB8AC3E}">
        <p14:creationId xmlns:p14="http://schemas.microsoft.com/office/powerpoint/2010/main" val="5780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2845-5F07-8CA2-ED1B-A884E2210FB8}"/>
              </a:ext>
            </a:extLst>
          </p:cNvPr>
          <p:cNvSpPr>
            <a:spLocks noGrp="1"/>
          </p:cNvSpPr>
          <p:nvPr>
            <p:ph type="title"/>
          </p:nvPr>
        </p:nvSpPr>
        <p:spPr/>
        <p:txBody>
          <a:bodyPr/>
          <a:lstStyle/>
          <a:p>
            <a:r>
              <a:rPr lang="en-US" dirty="0"/>
              <a:t>Use Cases</a:t>
            </a:r>
          </a:p>
        </p:txBody>
      </p:sp>
      <p:pic>
        <p:nvPicPr>
          <p:cNvPr id="4" name="Picture 3" descr="A satellite on wheels with a satellite dish&#10;&#10;Description automatically generated">
            <a:extLst>
              <a:ext uri="{FF2B5EF4-FFF2-40B4-BE49-F238E27FC236}">
                <a16:creationId xmlns:a16="http://schemas.microsoft.com/office/drawing/2014/main" id="{5AF1272D-42EB-C042-4A8A-DD7071D2B4E3}"/>
              </a:ext>
            </a:extLst>
          </p:cNvPr>
          <p:cNvPicPr>
            <a:picLocks noChangeAspect="1"/>
          </p:cNvPicPr>
          <p:nvPr/>
        </p:nvPicPr>
        <p:blipFill>
          <a:blip r:embed="rId3"/>
          <a:srcRect l="8889" t="12222" r="11666" b="11297"/>
          <a:stretch/>
        </p:blipFill>
        <p:spPr>
          <a:xfrm>
            <a:off x="296653" y="1107799"/>
            <a:ext cx="2133227" cy="2053665"/>
          </a:xfrm>
          <a:prstGeom prst="rect">
            <a:avLst/>
          </a:prstGeom>
        </p:spPr>
      </p:pic>
      <p:grpSp>
        <p:nvGrpSpPr>
          <p:cNvPr id="8" name="Google Shape;12754;p73">
            <a:extLst>
              <a:ext uri="{FF2B5EF4-FFF2-40B4-BE49-F238E27FC236}">
                <a16:creationId xmlns:a16="http://schemas.microsoft.com/office/drawing/2014/main" id="{392140D8-2D14-1F8D-FA37-9D769C6693EB}"/>
              </a:ext>
            </a:extLst>
          </p:cNvPr>
          <p:cNvGrpSpPr/>
          <p:nvPr/>
        </p:nvGrpSpPr>
        <p:grpSpPr>
          <a:xfrm>
            <a:off x="4001273" y="2370188"/>
            <a:ext cx="1067578" cy="1021080"/>
            <a:chOff x="5049750" y="832600"/>
            <a:chExt cx="505100" cy="483100"/>
          </a:xfrm>
          <a:gradFill>
            <a:gsLst>
              <a:gs pos="0">
                <a:srgbClr val="F38D51"/>
              </a:gs>
              <a:gs pos="100000">
                <a:srgbClr val="F97376"/>
              </a:gs>
            </a:gsLst>
            <a:lin ang="18900044" scaled="0"/>
          </a:gradFill>
        </p:grpSpPr>
        <p:sp>
          <p:nvSpPr>
            <p:cNvPr id="9" name="Google Shape;12755;p73">
              <a:extLst>
                <a:ext uri="{FF2B5EF4-FFF2-40B4-BE49-F238E27FC236}">
                  <a16:creationId xmlns:a16="http://schemas.microsoft.com/office/drawing/2014/main" id="{7DF12089-0B71-F503-5A5E-5F281FC68225}"/>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12756;p73">
              <a:extLst>
                <a:ext uri="{FF2B5EF4-FFF2-40B4-BE49-F238E27FC236}">
                  <a16:creationId xmlns:a16="http://schemas.microsoft.com/office/drawing/2014/main" id="{F1305F01-F0F7-A534-656D-F4FD2AA13CE6}"/>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12869;p73">
            <a:extLst>
              <a:ext uri="{FF2B5EF4-FFF2-40B4-BE49-F238E27FC236}">
                <a16:creationId xmlns:a16="http://schemas.microsoft.com/office/drawing/2014/main" id="{F5D2772F-CFFD-0C8F-865C-2342E93EE282}"/>
              </a:ext>
            </a:extLst>
          </p:cNvPr>
          <p:cNvGrpSpPr/>
          <p:nvPr/>
        </p:nvGrpSpPr>
        <p:grpSpPr>
          <a:xfrm>
            <a:off x="5978447" y="2364231"/>
            <a:ext cx="490325" cy="982070"/>
            <a:chOff x="3985700" y="3210375"/>
            <a:chExt cx="241750" cy="484200"/>
          </a:xfrm>
          <a:gradFill>
            <a:gsLst>
              <a:gs pos="0">
                <a:srgbClr val="F38D51"/>
              </a:gs>
              <a:gs pos="100000">
                <a:srgbClr val="F97376"/>
              </a:gs>
            </a:gsLst>
            <a:lin ang="18900044" scaled="0"/>
          </a:gradFill>
        </p:grpSpPr>
        <p:sp>
          <p:nvSpPr>
            <p:cNvPr id="12" name="Google Shape;12870;p73">
              <a:extLst>
                <a:ext uri="{FF2B5EF4-FFF2-40B4-BE49-F238E27FC236}">
                  <a16:creationId xmlns:a16="http://schemas.microsoft.com/office/drawing/2014/main" id="{DA84B150-3C9E-8481-C79D-CE7FB8C5834D}"/>
                </a:ext>
              </a:extLst>
            </p:cNvPr>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2871;p73">
              <a:extLst>
                <a:ext uri="{FF2B5EF4-FFF2-40B4-BE49-F238E27FC236}">
                  <a16:creationId xmlns:a16="http://schemas.microsoft.com/office/drawing/2014/main" id="{2FF7DE61-8BC2-C44E-80E4-3AB926B8156D}"/>
                </a:ext>
              </a:extLst>
            </p:cNvPr>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13295;p75">
            <a:extLst>
              <a:ext uri="{FF2B5EF4-FFF2-40B4-BE49-F238E27FC236}">
                <a16:creationId xmlns:a16="http://schemas.microsoft.com/office/drawing/2014/main" id="{A73D4D77-F01A-57AA-6C70-0B40580C46E9}"/>
              </a:ext>
            </a:extLst>
          </p:cNvPr>
          <p:cNvGrpSpPr/>
          <p:nvPr/>
        </p:nvGrpSpPr>
        <p:grpSpPr>
          <a:xfrm>
            <a:off x="6159096" y="427412"/>
            <a:ext cx="1021000" cy="1021080"/>
            <a:chOff x="-63252250" y="1930850"/>
            <a:chExt cx="319000" cy="319025"/>
          </a:xfrm>
          <a:gradFill>
            <a:gsLst>
              <a:gs pos="0">
                <a:srgbClr val="F38D51"/>
              </a:gs>
              <a:gs pos="100000">
                <a:srgbClr val="F97376"/>
              </a:gs>
            </a:gsLst>
            <a:lin ang="18900044" scaled="0"/>
          </a:gradFill>
        </p:grpSpPr>
        <p:sp>
          <p:nvSpPr>
            <p:cNvPr id="15" name="Google Shape;13296;p75">
              <a:extLst>
                <a:ext uri="{FF2B5EF4-FFF2-40B4-BE49-F238E27FC236}">
                  <a16:creationId xmlns:a16="http://schemas.microsoft.com/office/drawing/2014/main" id="{9BE8223A-7135-5B2A-80B2-41441BF3EB69}"/>
                </a:ext>
              </a:extLst>
            </p:cNvPr>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97;p75">
              <a:extLst>
                <a:ext uri="{FF2B5EF4-FFF2-40B4-BE49-F238E27FC236}">
                  <a16:creationId xmlns:a16="http://schemas.microsoft.com/office/drawing/2014/main" id="{2AF71E66-DD02-3F26-2D41-5B5E3CC32E38}"/>
                </a:ext>
              </a:extLst>
            </p:cNvPr>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194;p74">
            <a:extLst>
              <a:ext uri="{FF2B5EF4-FFF2-40B4-BE49-F238E27FC236}">
                <a16:creationId xmlns:a16="http://schemas.microsoft.com/office/drawing/2014/main" id="{068BF3A5-2753-B5A0-03DB-D4327D0102FA}"/>
              </a:ext>
            </a:extLst>
          </p:cNvPr>
          <p:cNvGrpSpPr/>
          <p:nvPr/>
        </p:nvGrpSpPr>
        <p:grpSpPr>
          <a:xfrm>
            <a:off x="2681788" y="1636049"/>
            <a:ext cx="1067577" cy="1067577"/>
            <a:chOff x="-24338900" y="2710600"/>
            <a:chExt cx="295375" cy="295375"/>
          </a:xfrm>
          <a:gradFill>
            <a:gsLst>
              <a:gs pos="0">
                <a:srgbClr val="F38D51"/>
              </a:gs>
              <a:gs pos="100000">
                <a:srgbClr val="F97376"/>
              </a:gs>
            </a:gsLst>
            <a:lin ang="18900044" scaled="0"/>
          </a:gradFill>
        </p:grpSpPr>
        <p:sp>
          <p:nvSpPr>
            <p:cNvPr id="18" name="Google Shape;13195;p74">
              <a:extLst>
                <a:ext uri="{FF2B5EF4-FFF2-40B4-BE49-F238E27FC236}">
                  <a16:creationId xmlns:a16="http://schemas.microsoft.com/office/drawing/2014/main" id="{3E11B9CC-96E2-3FF1-4AE8-BD8BF74B479F}"/>
                </a:ext>
              </a:extLst>
            </p:cNvPr>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196;p74">
              <a:extLst>
                <a:ext uri="{FF2B5EF4-FFF2-40B4-BE49-F238E27FC236}">
                  <a16:creationId xmlns:a16="http://schemas.microsoft.com/office/drawing/2014/main" id="{CD16B943-A3E1-6CC5-25CF-7624745F19B4}"/>
                </a:ext>
              </a:extLst>
            </p:cNvPr>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947;p73">
            <a:extLst>
              <a:ext uri="{FF2B5EF4-FFF2-40B4-BE49-F238E27FC236}">
                <a16:creationId xmlns:a16="http://schemas.microsoft.com/office/drawing/2014/main" id="{ED0BFF8A-DE5D-F228-2E4F-CC8F9BFF884A}"/>
              </a:ext>
            </a:extLst>
          </p:cNvPr>
          <p:cNvGrpSpPr/>
          <p:nvPr/>
        </p:nvGrpSpPr>
        <p:grpSpPr>
          <a:xfrm>
            <a:off x="4082745" y="427412"/>
            <a:ext cx="1113032" cy="1021080"/>
            <a:chOff x="6239575" y="4416275"/>
            <a:chExt cx="489625" cy="449175"/>
          </a:xfrm>
          <a:gradFill>
            <a:gsLst>
              <a:gs pos="0">
                <a:srgbClr val="F38D51"/>
              </a:gs>
              <a:gs pos="100000">
                <a:srgbClr val="F97376"/>
              </a:gs>
            </a:gsLst>
            <a:lin ang="18900044" scaled="0"/>
          </a:gradFill>
        </p:grpSpPr>
        <p:sp>
          <p:nvSpPr>
            <p:cNvPr id="21" name="Google Shape;12948;p73">
              <a:extLst>
                <a:ext uri="{FF2B5EF4-FFF2-40B4-BE49-F238E27FC236}">
                  <a16:creationId xmlns:a16="http://schemas.microsoft.com/office/drawing/2014/main" id="{BC6A2121-2A4A-4926-5AD5-D9931B98AFFD}"/>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2949;p73">
              <a:extLst>
                <a:ext uri="{FF2B5EF4-FFF2-40B4-BE49-F238E27FC236}">
                  <a16:creationId xmlns:a16="http://schemas.microsoft.com/office/drawing/2014/main" id="{F48B44D9-7B73-6092-0ADF-7A02E63CD9AB}"/>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2950;p73">
              <a:extLst>
                <a:ext uri="{FF2B5EF4-FFF2-40B4-BE49-F238E27FC236}">
                  <a16:creationId xmlns:a16="http://schemas.microsoft.com/office/drawing/2014/main" id="{9B51A9D9-F0D6-A901-3296-71281633E17B}"/>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12776;p73">
            <a:extLst>
              <a:ext uri="{FF2B5EF4-FFF2-40B4-BE49-F238E27FC236}">
                <a16:creationId xmlns:a16="http://schemas.microsoft.com/office/drawing/2014/main" id="{FE387348-FDF8-B18C-22F9-72D54D8E9268}"/>
              </a:ext>
            </a:extLst>
          </p:cNvPr>
          <p:cNvGrpSpPr/>
          <p:nvPr/>
        </p:nvGrpSpPr>
        <p:grpSpPr>
          <a:xfrm>
            <a:off x="7474483" y="2364231"/>
            <a:ext cx="991621" cy="982070"/>
            <a:chOff x="3860250" y="1427025"/>
            <a:chExt cx="487900" cy="483200"/>
          </a:xfrm>
          <a:gradFill>
            <a:gsLst>
              <a:gs pos="0">
                <a:srgbClr val="F38D51"/>
              </a:gs>
              <a:gs pos="100000">
                <a:srgbClr val="F97376"/>
              </a:gs>
            </a:gsLst>
            <a:lin ang="18900044" scaled="0"/>
          </a:gradFill>
        </p:grpSpPr>
        <p:sp>
          <p:nvSpPr>
            <p:cNvPr id="25" name="Google Shape;12777;p73">
              <a:extLst>
                <a:ext uri="{FF2B5EF4-FFF2-40B4-BE49-F238E27FC236}">
                  <a16:creationId xmlns:a16="http://schemas.microsoft.com/office/drawing/2014/main" id="{281B0C3B-DDCF-A174-ECD5-8B73F5F4A2F9}"/>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6" name="Google Shape;12778;p73">
              <a:extLst>
                <a:ext uri="{FF2B5EF4-FFF2-40B4-BE49-F238E27FC236}">
                  <a16:creationId xmlns:a16="http://schemas.microsoft.com/office/drawing/2014/main" id="{65EA2FEE-2974-7C0E-70D8-A3F6C6BFFDFE}"/>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779;p73">
              <a:extLst>
                <a:ext uri="{FF2B5EF4-FFF2-40B4-BE49-F238E27FC236}">
                  <a16:creationId xmlns:a16="http://schemas.microsoft.com/office/drawing/2014/main" id="{96CA9C40-5B78-9347-1494-61FE995AEBA5}"/>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 name="Google Shape;12860;p73">
            <a:extLst>
              <a:ext uri="{FF2B5EF4-FFF2-40B4-BE49-F238E27FC236}">
                <a16:creationId xmlns:a16="http://schemas.microsoft.com/office/drawing/2014/main" id="{52B2F1B4-9C9D-1819-3CF5-4ADB26EE8C21}"/>
              </a:ext>
            </a:extLst>
          </p:cNvPr>
          <p:cNvGrpSpPr/>
          <p:nvPr/>
        </p:nvGrpSpPr>
        <p:grpSpPr>
          <a:xfrm>
            <a:off x="2662931" y="3661424"/>
            <a:ext cx="1067577" cy="1061644"/>
            <a:chOff x="1487200" y="3210375"/>
            <a:chExt cx="485850" cy="483150"/>
          </a:xfrm>
          <a:gradFill>
            <a:gsLst>
              <a:gs pos="0">
                <a:srgbClr val="F38D51"/>
              </a:gs>
              <a:gs pos="100000">
                <a:srgbClr val="F97376"/>
              </a:gs>
            </a:gsLst>
            <a:lin ang="18900044" scaled="0"/>
          </a:gradFill>
        </p:grpSpPr>
        <p:sp>
          <p:nvSpPr>
            <p:cNvPr id="6" name="Google Shape;12861;p73">
              <a:extLst>
                <a:ext uri="{FF2B5EF4-FFF2-40B4-BE49-F238E27FC236}">
                  <a16:creationId xmlns:a16="http://schemas.microsoft.com/office/drawing/2014/main" id="{B020DC71-3786-9924-A2DB-486424BD6A45}"/>
                </a:ext>
              </a:extLst>
            </p:cNvPr>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2862;p73">
              <a:extLst>
                <a:ext uri="{FF2B5EF4-FFF2-40B4-BE49-F238E27FC236}">
                  <a16:creationId xmlns:a16="http://schemas.microsoft.com/office/drawing/2014/main" id="{EAB44E75-03A2-8F43-EC94-E1CCBAE73C7D}"/>
                </a:ext>
              </a:extLst>
            </p:cNvPr>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863;p73">
              <a:extLst>
                <a:ext uri="{FF2B5EF4-FFF2-40B4-BE49-F238E27FC236}">
                  <a16:creationId xmlns:a16="http://schemas.microsoft.com/office/drawing/2014/main" id="{ABA438A3-E248-458A-A6A3-B20B877E9D03}"/>
                </a:ext>
              </a:extLst>
            </p:cNvPr>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9" name="Google Shape;4620;p48">
            <a:extLst>
              <a:ext uri="{FF2B5EF4-FFF2-40B4-BE49-F238E27FC236}">
                <a16:creationId xmlns:a16="http://schemas.microsoft.com/office/drawing/2014/main" id="{CEB82B59-967F-FF6F-F0BC-CEBE9CC58108}"/>
              </a:ext>
            </a:extLst>
          </p:cNvPr>
          <p:cNvCxnSpPr>
            <a:cxnSpLocks/>
          </p:cNvCxnSpPr>
          <p:nvPr/>
        </p:nvCxnSpPr>
        <p:spPr>
          <a:xfrm flipV="1">
            <a:off x="3730508" y="1428157"/>
            <a:ext cx="915359" cy="741681"/>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5" name="Google Shape;4620;p48">
            <a:extLst>
              <a:ext uri="{FF2B5EF4-FFF2-40B4-BE49-F238E27FC236}">
                <a16:creationId xmlns:a16="http://schemas.microsoft.com/office/drawing/2014/main" id="{C163D0C7-D5AE-995A-8F74-755CBBA5FA35}"/>
              </a:ext>
            </a:extLst>
          </p:cNvPr>
          <p:cNvCxnSpPr>
            <a:cxnSpLocks/>
          </p:cNvCxnSpPr>
          <p:nvPr/>
        </p:nvCxnSpPr>
        <p:spPr>
          <a:xfrm>
            <a:off x="3730508" y="2169837"/>
            <a:ext cx="608036" cy="401913"/>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41" name="Straight Connector 40">
            <a:extLst>
              <a:ext uri="{FF2B5EF4-FFF2-40B4-BE49-F238E27FC236}">
                <a16:creationId xmlns:a16="http://schemas.microsoft.com/office/drawing/2014/main" id="{31741BD0-E0B5-5361-80B0-B610DDE7D444}"/>
              </a:ext>
            </a:extLst>
          </p:cNvPr>
          <p:cNvCxnSpPr/>
          <p:nvPr/>
        </p:nvCxnSpPr>
        <p:spPr>
          <a:xfrm>
            <a:off x="4991100" y="937912"/>
            <a:ext cx="1232509"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48D96BC-F116-49CB-AA75-9341FA3CB3AC}"/>
              </a:ext>
            </a:extLst>
          </p:cNvPr>
          <p:cNvCxnSpPr>
            <a:cxnSpLocks/>
          </p:cNvCxnSpPr>
          <p:nvPr/>
        </p:nvCxnSpPr>
        <p:spPr>
          <a:xfrm>
            <a:off x="4991100" y="2840480"/>
            <a:ext cx="1102956"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516D1A-4C89-334F-D44F-5EA0EA5F31AE}"/>
              </a:ext>
            </a:extLst>
          </p:cNvPr>
          <p:cNvCxnSpPr>
            <a:cxnSpLocks/>
          </p:cNvCxnSpPr>
          <p:nvPr/>
        </p:nvCxnSpPr>
        <p:spPr>
          <a:xfrm>
            <a:off x="6353163" y="2833926"/>
            <a:ext cx="1366046"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FE8C3D-A906-789C-1FE1-C345F3041A80}"/>
              </a:ext>
            </a:extLst>
          </p:cNvPr>
          <p:cNvCxnSpPr>
            <a:cxnSpLocks/>
          </p:cNvCxnSpPr>
          <p:nvPr/>
        </p:nvCxnSpPr>
        <p:spPr>
          <a:xfrm>
            <a:off x="3215576" y="2703626"/>
            <a:ext cx="8493" cy="957798"/>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91EEDE6-7E4D-A3A7-4A3A-2604C88A19CA}"/>
              </a:ext>
            </a:extLst>
          </p:cNvPr>
          <p:cNvSpPr txBox="1"/>
          <p:nvPr/>
        </p:nvSpPr>
        <p:spPr>
          <a:xfrm>
            <a:off x="2746865" y="4655938"/>
            <a:ext cx="954409" cy="400110"/>
          </a:xfrm>
          <a:prstGeom prst="rect">
            <a:avLst/>
          </a:prstGeom>
          <a:noFill/>
        </p:spPr>
        <p:txBody>
          <a:bodyPr wrap="square" rtlCol="0">
            <a:spAutoFit/>
          </a:bodyPr>
          <a:lstStyle/>
          <a:p>
            <a:r>
              <a:rPr lang="en-US" sz="2000" dirty="0">
                <a:solidFill>
                  <a:schemeClr val="accent6"/>
                </a:solidFill>
              </a:rPr>
              <a:t>Sleep</a:t>
            </a:r>
          </a:p>
        </p:txBody>
      </p:sp>
      <p:sp>
        <p:nvSpPr>
          <p:cNvPr id="56" name="TextBox 55">
            <a:extLst>
              <a:ext uri="{FF2B5EF4-FFF2-40B4-BE49-F238E27FC236}">
                <a16:creationId xmlns:a16="http://schemas.microsoft.com/office/drawing/2014/main" id="{557DC263-6CA0-6906-8EBC-6C7937027AEE}"/>
              </a:ext>
            </a:extLst>
          </p:cNvPr>
          <p:cNvSpPr txBox="1"/>
          <p:nvPr/>
        </p:nvSpPr>
        <p:spPr>
          <a:xfrm>
            <a:off x="4054967" y="3367937"/>
            <a:ext cx="1077257" cy="400110"/>
          </a:xfrm>
          <a:prstGeom prst="rect">
            <a:avLst/>
          </a:prstGeom>
          <a:noFill/>
        </p:spPr>
        <p:txBody>
          <a:bodyPr wrap="square" rtlCol="0">
            <a:spAutoFit/>
          </a:bodyPr>
          <a:lstStyle/>
          <a:p>
            <a:r>
              <a:rPr lang="en-US" sz="2000" dirty="0">
                <a:solidFill>
                  <a:schemeClr val="accent6"/>
                </a:solidFill>
              </a:rPr>
              <a:t>Gather</a:t>
            </a:r>
          </a:p>
        </p:txBody>
      </p:sp>
      <p:sp>
        <p:nvSpPr>
          <p:cNvPr id="57" name="TextBox 56">
            <a:extLst>
              <a:ext uri="{FF2B5EF4-FFF2-40B4-BE49-F238E27FC236}">
                <a16:creationId xmlns:a16="http://schemas.microsoft.com/office/drawing/2014/main" id="{746FA97B-71D7-8E36-12D0-9C6EBF236444}"/>
              </a:ext>
            </a:extLst>
          </p:cNvPr>
          <p:cNvSpPr txBox="1"/>
          <p:nvPr/>
        </p:nvSpPr>
        <p:spPr>
          <a:xfrm>
            <a:off x="5632793" y="3380564"/>
            <a:ext cx="1277747" cy="400110"/>
          </a:xfrm>
          <a:prstGeom prst="rect">
            <a:avLst/>
          </a:prstGeom>
          <a:noFill/>
        </p:spPr>
        <p:txBody>
          <a:bodyPr wrap="square" rtlCol="0">
            <a:spAutoFit/>
          </a:bodyPr>
          <a:lstStyle/>
          <a:p>
            <a:r>
              <a:rPr lang="en-US" sz="2000" dirty="0">
                <a:solidFill>
                  <a:schemeClr val="accent6"/>
                </a:solidFill>
              </a:rPr>
              <a:t>Measure</a:t>
            </a:r>
          </a:p>
        </p:txBody>
      </p:sp>
      <p:sp>
        <p:nvSpPr>
          <p:cNvPr id="58" name="TextBox 57">
            <a:extLst>
              <a:ext uri="{FF2B5EF4-FFF2-40B4-BE49-F238E27FC236}">
                <a16:creationId xmlns:a16="http://schemas.microsoft.com/office/drawing/2014/main" id="{2A743031-B459-0484-E219-CCA4B42D1D86}"/>
              </a:ext>
            </a:extLst>
          </p:cNvPr>
          <p:cNvSpPr txBox="1"/>
          <p:nvPr/>
        </p:nvSpPr>
        <p:spPr>
          <a:xfrm>
            <a:off x="7504948" y="3461369"/>
            <a:ext cx="954409" cy="400110"/>
          </a:xfrm>
          <a:prstGeom prst="rect">
            <a:avLst/>
          </a:prstGeom>
          <a:noFill/>
        </p:spPr>
        <p:txBody>
          <a:bodyPr wrap="square" rtlCol="0">
            <a:spAutoFit/>
          </a:bodyPr>
          <a:lstStyle/>
          <a:p>
            <a:r>
              <a:rPr lang="en-US" sz="2000" dirty="0">
                <a:solidFill>
                  <a:schemeClr val="accent6"/>
                </a:solidFill>
              </a:rPr>
              <a:t>Send</a:t>
            </a:r>
          </a:p>
        </p:txBody>
      </p:sp>
      <p:sp>
        <p:nvSpPr>
          <p:cNvPr id="59" name="TextBox 58">
            <a:extLst>
              <a:ext uri="{FF2B5EF4-FFF2-40B4-BE49-F238E27FC236}">
                <a16:creationId xmlns:a16="http://schemas.microsoft.com/office/drawing/2014/main" id="{DD992207-6A6F-AA5D-78E1-B5ADA3F26589}"/>
              </a:ext>
            </a:extLst>
          </p:cNvPr>
          <p:cNvSpPr txBox="1"/>
          <p:nvPr/>
        </p:nvSpPr>
        <p:spPr>
          <a:xfrm>
            <a:off x="6223609" y="1471564"/>
            <a:ext cx="954409" cy="400110"/>
          </a:xfrm>
          <a:prstGeom prst="rect">
            <a:avLst/>
          </a:prstGeom>
          <a:noFill/>
        </p:spPr>
        <p:txBody>
          <a:bodyPr wrap="square" rtlCol="0">
            <a:spAutoFit/>
          </a:bodyPr>
          <a:lstStyle/>
          <a:p>
            <a:r>
              <a:rPr lang="en-US" sz="2000" dirty="0">
                <a:solidFill>
                  <a:schemeClr val="accent6"/>
                </a:solidFill>
              </a:rPr>
              <a:t>Repair</a:t>
            </a:r>
          </a:p>
        </p:txBody>
      </p:sp>
      <p:sp>
        <p:nvSpPr>
          <p:cNvPr id="60" name="TextBox 59">
            <a:extLst>
              <a:ext uri="{FF2B5EF4-FFF2-40B4-BE49-F238E27FC236}">
                <a16:creationId xmlns:a16="http://schemas.microsoft.com/office/drawing/2014/main" id="{DE314A7E-6A00-6F57-1CF7-9F9A7CA61B97}"/>
              </a:ext>
            </a:extLst>
          </p:cNvPr>
          <p:cNvSpPr txBox="1"/>
          <p:nvPr/>
        </p:nvSpPr>
        <p:spPr>
          <a:xfrm>
            <a:off x="4241368" y="1440264"/>
            <a:ext cx="954409" cy="400110"/>
          </a:xfrm>
          <a:prstGeom prst="rect">
            <a:avLst/>
          </a:prstGeom>
          <a:noFill/>
        </p:spPr>
        <p:txBody>
          <a:bodyPr wrap="square" rtlCol="0">
            <a:spAutoFit/>
          </a:bodyPr>
          <a:lstStyle/>
          <a:p>
            <a:r>
              <a:rPr lang="en-US" sz="2000" dirty="0">
                <a:solidFill>
                  <a:schemeClr val="accent6"/>
                </a:solidFill>
              </a:rPr>
              <a:t>Error</a:t>
            </a:r>
          </a:p>
        </p:txBody>
      </p:sp>
      <p:sp>
        <p:nvSpPr>
          <p:cNvPr id="63" name="TextBox 62">
            <a:extLst>
              <a:ext uri="{FF2B5EF4-FFF2-40B4-BE49-F238E27FC236}">
                <a16:creationId xmlns:a16="http://schemas.microsoft.com/office/drawing/2014/main" id="{F097DD3D-D00F-2167-B2D5-E4745FF0D01F}"/>
              </a:ext>
            </a:extLst>
          </p:cNvPr>
          <p:cNvSpPr txBox="1"/>
          <p:nvPr/>
        </p:nvSpPr>
        <p:spPr>
          <a:xfrm>
            <a:off x="2722504" y="2691700"/>
            <a:ext cx="1077257" cy="400110"/>
          </a:xfrm>
          <a:prstGeom prst="rect">
            <a:avLst/>
          </a:prstGeom>
          <a:noFill/>
        </p:spPr>
        <p:txBody>
          <a:bodyPr wrap="square" rtlCol="0">
            <a:spAutoFit/>
          </a:bodyPr>
          <a:lstStyle/>
          <a:p>
            <a:r>
              <a:rPr lang="en-US" sz="2000" dirty="0">
                <a:solidFill>
                  <a:schemeClr val="accent6"/>
                </a:solidFill>
              </a:rPr>
              <a:t>Awake</a:t>
            </a:r>
          </a:p>
        </p:txBody>
      </p:sp>
      <p:sp>
        <p:nvSpPr>
          <p:cNvPr id="65" name="TextBox 64">
            <a:extLst>
              <a:ext uri="{FF2B5EF4-FFF2-40B4-BE49-F238E27FC236}">
                <a16:creationId xmlns:a16="http://schemas.microsoft.com/office/drawing/2014/main" id="{FBE00080-5373-777A-0040-85FAA658DB51}"/>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14</a:t>
            </a:fld>
            <a:endParaRPr lang="en-US" dirty="0"/>
          </a:p>
        </p:txBody>
      </p:sp>
    </p:spTree>
    <p:extLst>
      <p:ext uri="{BB962C8B-B14F-4D97-AF65-F5344CB8AC3E}">
        <p14:creationId xmlns:p14="http://schemas.microsoft.com/office/powerpoint/2010/main" val="485507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2554CC16-BC94-3784-0F67-0EF2BC3908AE}"/>
            </a:ext>
          </a:extLst>
        </p:cNvPr>
        <p:cNvGrpSpPr/>
        <p:nvPr/>
      </p:nvGrpSpPr>
      <p:grpSpPr>
        <a:xfrm>
          <a:off x="0" y="0"/>
          <a:ext cx="0" cy="0"/>
          <a:chOff x="0" y="0"/>
          <a:chExt cx="0" cy="0"/>
        </a:xfrm>
      </p:grpSpPr>
      <p:sp>
        <p:nvSpPr>
          <p:cNvPr id="4150" name="Google Shape;4150;p36">
            <a:extLst>
              <a:ext uri="{FF2B5EF4-FFF2-40B4-BE49-F238E27FC236}">
                <a16:creationId xmlns:a16="http://schemas.microsoft.com/office/drawing/2014/main" id="{019B2C9A-E7AE-3DC4-9331-3FB2F8F1A0E4}"/>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4151" name="Google Shape;4151;p36">
            <a:extLst>
              <a:ext uri="{FF2B5EF4-FFF2-40B4-BE49-F238E27FC236}">
                <a16:creationId xmlns:a16="http://schemas.microsoft.com/office/drawing/2014/main" id="{DA5975FE-49C6-CC74-6A89-62346EFED293}"/>
              </a:ext>
            </a:extLst>
          </p:cNvPr>
          <p:cNvSpPr txBox="1">
            <a:spLocks noGrp="1"/>
          </p:cNvSpPr>
          <p:nvPr>
            <p:ph type="subTitle" idx="1"/>
          </p:nvPr>
        </p:nvSpPr>
        <p:spPr>
          <a:xfrm>
            <a:off x="821600" y="2521481"/>
            <a:ext cx="4206300" cy="184527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Computer Engineering</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Computer Science – Automata Theory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Software Engineering</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Mathematics</a:t>
            </a:r>
            <a:endParaRPr sz="2000" dirty="0"/>
          </a:p>
        </p:txBody>
      </p:sp>
      <p:sp>
        <p:nvSpPr>
          <p:cNvPr id="4149" name="Google Shape;4149;p36">
            <a:extLst>
              <a:ext uri="{FF2B5EF4-FFF2-40B4-BE49-F238E27FC236}">
                <a16:creationId xmlns:a16="http://schemas.microsoft.com/office/drawing/2014/main" id="{569AA72A-711C-5D5E-965A-8B781EBF4973}"/>
              </a:ext>
            </a:extLst>
          </p:cNvPr>
          <p:cNvSpPr txBox="1">
            <a:spLocks noGrp="1"/>
          </p:cNvSpPr>
          <p:nvPr>
            <p:ph type="title"/>
          </p:nvPr>
        </p:nvSpPr>
        <p:spPr>
          <a:xfrm>
            <a:off x="2234446" y="341586"/>
            <a:ext cx="5971341" cy="20726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Turing Complete Proofs</a:t>
            </a:r>
            <a:endParaRPr dirty="0"/>
          </a:p>
        </p:txBody>
      </p:sp>
      <p:grpSp>
        <p:nvGrpSpPr>
          <p:cNvPr id="3" name="Google Shape;14590;p79">
            <a:extLst>
              <a:ext uri="{FF2B5EF4-FFF2-40B4-BE49-F238E27FC236}">
                <a16:creationId xmlns:a16="http://schemas.microsoft.com/office/drawing/2014/main" id="{707F38BB-8D5D-9A1D-D057-E94661FA8A59}"/>
              </a:ext>
            </a:extLst>
          </p:cNvPr>
          <p:cNvGrpSpPr/>
          <p:nvPr/>
        </p:nvGrpSpPr>
        <p:grpSpPr>
          <a:xfrm>
            <a:off x="5768824" y="1856632"/>
            <a:ext cx="2703663" cy="2667743"/>
            <a:chOff x="-6713448" y="2397907"/>
            <a:chExt cx="295375" cy="291451"/>
          </a:xfrm>
        </p:grpSpPr>
        <p:sp>
          <p:nvSpPr>
            <p:cNvPr id="4" name="Google Shape;14591;p79">
              <a:extLst>
                <a:ext uri="{FF2B5EF4-FFF2-40B4-BE49-F238E27FC236}">
                  <a16:creationId xmlns:a16="http://schemas.microsoft.com/office/drawing/2014/main" id="{A37564DC-801F-F971-F382-968D99FA35B6}"/>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adFill>
              <a:gsLst>
                <a:gs pos="0">
                  <a:srgbClr val="FA8789"/>
                </a:gs>
                <a:gs pos="100000">
                  <a:srgbClr val="F38D5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92;p79">
              <a:extLst>
                <a:ext uri="{FF2B5EF4-FFF2-40B4-BE49-F238E27FC236}">
                  <a16:creationId xmlns:a16="http://schemas.microsoft.com/office/drawing/2014/main" id="{55DEAFA3-4FDA-5C4B-B11C-BC03A3D1F911}"/>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adFill>
              <a:gsLst>
                <a:gs pos="100000">
                  <a:srgbClr val="F38D51"/>
                </a:gs>
                <a:gs pos="0">
                  <a:srgbClr val="FA8789"/>
                </a:gs>
              </a:gsLst>
              <a:lin ang="189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TextBox 5">
            <a:extLst>
              <a:ext uri="{FF2B5EF4-FFF2-40B4-BE49-F238E27FC236}">
                <a16:creationId xmlns:a16="http://schemas.microsoft.com/office/drawing/2014/main" id="{CA1CCD4F-8683-8EAD-7D79-C2A24A6F845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15</a:t>
            </a:fld>
            <a:endParaRPr lang="en-US" dirty="0"/>
          </a:p>
        </p:txBody>
      </p:sp>
    </p:spTree>
    <p:extLst>
      <p:ext uri="{BB962C8B-B14F-4D97-AF65-F5344CB8AC3E}">
        <p14:creationId xmlns:p14="http://schemas.microsoft.com/office/powerpoint/2010/main" val="14695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5551-C1ED-45B8-1263-84DD31E5D0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8208C8E-E7B7-36C0-7EC7-DF02256A6A98}"/>
              </a:ext>
            </a:extLst>
          </p:cNvPr>
          <p:cNvSpPr>
            <a:spLocks noGrp="1"/>
          </p:cNvSpPr>
          <p:nvPr>
            <p:ph type="title"/>
          </p:nvPr>
        </p:nvSpPr>
        <p:spPr>
          <a:xfrm>
            <a:off x="465729" y="121892"/>
            <a:ext cx="7704000" cy="548700"/>
          </a:xfrm>
        </p:spPr>
        <p:txBody>
          <a:bodyPr/>
          <a:lstStyle/>
          <a:p>
            <a:r>
              <a:rPr lang="en-US" dirty="0"/>
              <a:t>Computer Engineering</a:t>
            </a:r>
          </a:p>
        </p:txBody>
      </p:sp>
      <p:pic>
        <p:nvPicPr>
          <p:cNvPr id="12" name="Picture 11" descr="A diagram of a control unit&#10;&#10;Description automatically generated">
            <a:extLst>
              <a:ext uri="{FF2B5EF4-FFF2-40B4-BE49-F238E27FC236}">
                <a16:creationId xmlns:a16="http://schemas.microsoft.com/office/drawing/2014/main" id="{BC583916-B76E-D312-A9E4-1173B6621E5A}"/>
              </a:ext>
            </a:extLst>
          </p:cNvPr>
          <p:cNvPicPr>
            <a:picLocks noChangeAspect="1"/>
          </p:cNvPicPr>
          <p:nvPr/>
        </p:nvPicPr>
        <p:blipFill>
          <a:blip r:embed="rId3"/>
          <a:stretch>
            <a:fillRect/>
          </a:stretch>
        </p:blipFill>
        <p:spPr>
          <a:xfrm>
            <a:off x="2285222" y="643253"/>
            <a:ext cx="3310542" cy="2112528"/>
          </a:xfrm>
          <a:prstGeom prst="rect">
            <a:avLst/>
          </a:prstGeom>
        </p:spPr>
      </p:pic>
      <p:sp>
        <p:nvSpPr>
          <p:cNvPr id="13" name="TextBox 12">
            <a:extLst>
              <a:ext uri="{FF2B5EF4-FFF2-40B4-BE49-F238E27FC236}">
                <a16:creationId xmlns:a16="http://schemas.microsoft.com/office/drawing/2014/main" id="{EA8B4134-5403-6F0E-A1C5-B1AD0CB4A988}"/>
              </a:ext>
            </a:extLst>
          </p:cNvPr>
          <p:cNvSpPr txBox="1"/>
          <p:nvPr/>
        </p:nvSpPr>
        <p:spPr>
          <a:xfrm>
            <a:off x="3089666" y="2571750"/>
            <a:ext cx="1827783" cy="307777"/>
          </a:xfrm>
          <a:prstGeom prst="rect">
            <a:avLst/>
          </a:prstGeom>
          <a:noFill/>
        </p:spPr>
        <p:txBody>
          <a:bodyPr wrap="square" rtlCol="0">
            <a:spAutoFit/>
          </a:bodyPr>
          <a:lstStyle/>
          <a:p>
            <a:r>
              <a:rPr lang="en-US" dirty="0">
                <a:solidFill>
                  <a:schemeClr val="accent6"/>
                </a:solidFill>
              </a:rPr>
              <a:t>Harvard Architecture</a:t>
            </a:r>
          </a:p>
        </p:txBody>
      </p:sp>
      <p:sp>
        <p:nvSpPr>
          <p:cNvPr id="2" name="TextBox 1">
            <a:extLst>
              <a:ext uri="{FF2B5EF4-FFF2-40B4-BE49-F238E27FC236}">
                <a16:creationId xmlns:a16="http://schemas.microsoft.com/office/drawing/2014/main" id="{29BA3D56-A3AE-AE01-7F8E-C093A465BE0F}"/>
              </a:ext>
            </a:extLst>
          </p:cNvPr>
          <p:cNvSpPr txBox="1"/>
          <p:nvPr/>
        </p:nvSpPr>
        <p:spPr>
          <a:xfrm>
            <a:off x="287496" y="978369"/>
            <a:ext cx="1976437" cy="3554819"/>
          </a:xfrm>
          <a:prstGeom prst="rect">
            <a:avLst/>
          </a:prstGeom>
          <a:noFill/>
        </p:spPr>
        <p:txBody>
          <a:bodyPr wrap="square" rtlCol="0">
            <a:spAutoFit/>
          </a:bodyPr>
          <a:lstStyle/>
          <a:p>
            <a:r>
              <a:rPr lang="en-US" sz="2500" dirty="0">
                <a:solidFill>
                  <a:schemeClr val="accent6"/>
                </a:solidFill>
              </a:rPr>
              <a:t>Logic Gates:</a:t>
            </a:r>
          </a:p>
          <a:p>
            <a:pPr marL="285750" lvl="8" indent="-285750">
              <a:buClr>
                <a:schemeClr val="accent6"/>
              </a:buClr>
              <a:buFont typeface="Arial" panose="020B0604020202020204" pitchFamily="34" charset="0"/>
              <a:buChar char="•"/>
            </a:pPr>
            <a:r>
              <a:rPr lang="en-US" sz="2500" dirty="0">
                <a:solidFill>
                  <a:srgbClr val="F0F062"/>
                </a:solidFill>
              </a:rPr>
              <a:t>AND</a:t>
            </a:r>
          </a:p>
          <a:p>
            <a:pPr marL="285750" lvl="8" indent="-285750">
              <a:buClr>
                <a:schemeClr val="accent6"/>
              </a:buClr>
              <a:buFont typeface="Arial" panose="020B0604020202020204" pitchFamily="34" charset="0"/>
              <a:buChar char="•"/>
            </a:pPr>
            <a:r>
              <a:rPr lang="en-US" sz="2500" dirty="0">
                <a:solidFill>
                  <a:srgbClr val="F0F062"/>
                </a:solidFill>
              </a:rPr>
              <a:t>OR</a:t>
            </a:r>
          </a:p>
          <a:p>
            <a:pPr marL="285750" lvl="8" indent="-285750">
              <a:buClr>
                <a:schemeClr val="accent6"/>
              </a:buClr>
              <a:buFont typeface="Arial" panose="020B0604020202020204" pitchFamily="34" charset="0"/>
              <a:buChar char="•"/>
            </a:pPr>
            <a:r>
              <a:rPr lang="en-US" sz="2500" dirty="0">
                <a:solidFill>
                  <a:srgbClr val="F0F062"/>
                </a:solidFill>
              </a:rPr>
              <a:t>XOR</a:t>
            </a:r>
          </a:p>
          <a:p>
            <a:pPr lvl="8">
              <a:buClr>
                <a:schemeClr val="accent6"/>
              </a:buClr>
            </a:pPr>
            <a:endParaRPr lang="en-US" sz="2500" dirty="0">
              <a:solidFill>
                <a:schemeClr val="accent6"/>
              </a:solidFill>
            </a:endParaRPr>
          </a:p>
          <a:p>
            <a:r>
              <a:rPr lang="en-US" sz="2500" dirty="0">
                <a:solidFill>
                  <a:schemeClr val="accent6"/>
                </a:solidFill>
              </a:rPr>
              <a:t>Circuitry:</a:t>
            </a:r>
          </a:p>
          <a:p>
            <a:pPr marL="285750" lvl="8" indent="-285750">
              <a:buClr>
                <a:schemeClr val="accent6"/>
              </a:buClr>
              <a:buFont typeface="Arial" panose="020B0604020202020204" pitchFamily="34" charset="0"/>
              <a:buChar char="•"/>
            </a:pPr>
            <a:r>
              <a:rPr lang="en-US" sz="2500" dirty="0">
                <a:solidFill>
                  <a:srgbClr val="F0F062"/>
                </a:solidFill>
              </a:rPr>
              <a:t>ADD</a:t>
            </a:r>
          </a:p>
          <a:p>
            <a:pPr marL="285750" lvl="8" indent="-285750">
              <a:buClr>
                <a:schemeClr val="accent6"/>
              </a:buClr>
              <a:buFont typeface="Arial" panose="020B0604020202020204" pitchFamily="34" charset="0"/>
              <a:buChar char="•"/>
            </a:pPr>
            <a:r>
              <a:rPr lang="en-US" sz="2500" dirty="0">
                <a:solidFill>
                  <a:srgbClr val="F0F062"/>
                </a:solidFill>
              </a:rPr>
              <a:t>SUB</a:t>
            </a:r>
          </a:p>
          <a:p>
            <a:pPr marL="285750" lvl="8" indent="-285750">
              <a:buClr>
                <a:schemeClr val="accent6"/>
              </a:buClr>
              <a:buFont typeface="Arial" panose="020B0604020202020204" pitchFamily="34" charset="0"/>
              <a:buChar char="•"/>
            </a:pPr>
            <a:r>
              <a:rPr lang="en-US" sz="2500" dirty="0">
                <a:solidFill>
                  <a:srgbClr val="F0F062"/>
                </a:solidFill>
              </a:rPr>
              <a:t>MUX</a:t>
            </a:r>
          </a:p>
        </p:txBody>
      </p:sp>
      <p:sp>
        <p:nvSpPr>
          <p:cNvPr id="4" name="TextBox 3">
            <a:extLst>
              <a:ext uri="{FF2B5EF4-FFF2-40B4-BE49-F238E27FC236}">
                <a16:creationId xmlns:a16="http://schemas.microsoft.com/office/drawing/2014/main" id="{DF4B8223-E4E0-FD8E-9F89-53321C48A3DE}"/>
              </a:ext>
            </a:extLst>
          </p:cNvPr>
          <p:cNvSpPr txBox="1"/>
          <p:nvPr/>
        </p:nvSpPr>
        <p:spPr>
          <a:xfrm>
            <a:off x="3063391" y="4818513"/>
            <a:ext cx="1789682" cy="307777"/>
          </a:xfrm>
          <a:prstGeom prst="rect">
            <a:avLst/>
          </a:prstGeom>
          <a:noFill/>
        </p:spPr>
        <p:txBody>
          <a:bodyPr wrap="square" rtlCol="0">
            <a:spAutoFit/>
          </a:bodyPr>
          <a:lstStyle/>
          <a:p>
            <a:r>
              <a:rPr lang="en-US" dirty="0">
                <a:solidFill>
                  <a:schemeClr val="accent6"/>
                </a:solidFill>
              </a:rPr>
              <a:t>Simplified 2-Bit ALU </a:t>
            </a:r>
          </a:p>
        </p:txBody>
      </p:sp>
      <p:pic>
        <p:nvPicPr>
          <p:cNvPr id="6" name="Picture 5" descr="A screenshot of a computer screen&#10;&#10;Description automatically generated">
            <a:extLst>
              <a:ext uri="{FF2B5EF4-FFF2-40B4-BE49-F238E27FC236}">
                <a16:creationId xmlns:a16="http://schemas.microsoft.com/office/drawing/2014/main" id="{06D45BB1-9979-77A7-363E-01F7F395FBC2}"/>
              </a:ext>
            </a:extLst>
          </p:cNvPr>
          <p:cNvPicPr>
            <a:picLocks noChangeAspect="1"/>
          </p:cNvPicPr>
          <p:nvPr/>
        </p:nvPicPr>
        <p:blipFill>
          <a:blip r:embed="rId4"/>
          <a:stretch>
            <a:fillRect/>
          </a:stretch>
        </p:blipFill>
        <p:spPr>
          <a:xfrm>
            <a:off x="2745728" y="2945776"/>
            <a:ext cx="2746617" cy="1909523"/>
          </a:xfrm>
          <a:prstGeom prst="rect">
            <a:avLst/>
          </a:prstGeom>
        </p:spPr>
      </p:pic>
      <p:pic>
        <p:nvPicPr>
          <p:cNvPr id="7" name="Picture 6" descr="A black background with white circles&#10;&#10;Description automatically generated">
            <a:extLst>
              <a:ext uri="{FF2B5EF4-FFF2-40B4-BE49-F238E27FC236}">
                <a16:creationId xmlns:a16="http://schemas.microsoft.com/office/drawing/2014/main" id="{50978738-77BA-DE6B-73C0-E887DC8BB557}"/>
              </a:ext>
            </a:extLst>
          </p:cNvPr>
          <p:cNvPicPr>
            <a:picLocks noChangeAspect="1"/>
          </p:cNvPicPr>
          <p:nvPr/>
        </p:nvPicPr>
        <p:blipFill>
          <a:blip r:embed="rId5"/>
          <a:stretch>
            <a:fillRect/>
          </a:stretch>
        </p:blipFill>
        <p:spPr>
          <a:xfrm>
            <a:off x="5491655" y="288201"/>
            <a:ext cx="3710152" cy="4280945"/>
          </a:xfrm>
          <a:prstGeom prst="rect">
            <a:avLst/>
          </a:prstGeom>
        </p:spPr>
      </p:pic>
      <p:sp>
        <p:nvSpPr>
          <p:cNvPr id="9" name="TextBox 8">
            <a:extLst>
              <a:ext uri="{FF2B5EF4-FFF2-40B4-BE49-F238E27FC236}">
                <a16:creationId xmlns:a16="http://schemas.microsoft.com/office/drawing/2014/main" id="{DA8EB4B3-B39C-0396-F685-99131DDBE38E}"/>
              </a:ext>
            </a:extLst>
          </p:cNvPr>
          <p:cNvSpPr txBox="1"/>
          <p:nvPr/>
        </p:nvSpPr>
        <p:spPr>
          <a:xfrm>
            <a:off x="6576828" y="4533188"/>
            <a:ext cx="1858436" cy="307777"/>
          </a:xfrm>
          <a:prstGeom prst="rect">
            <a:avLst/>
          </a:prstGeom>
          <a:noFill/>
        </p:spPr>
        <p:txBody>
          <a:bodyPr wrap="square" rtlCol="0">
            <a:spAutoFit/>
          </a:bodyPr>
          <a:lstStyle/>
          <a:p>
            <a:r>
              <a:rPr lang="en-US" dirty="0">
                <a:solidFill>
                  <a:schemeClr val="accent6"/>
                </a:solidFill>
              </a:rPr>
              <a:t>2-Bit ALU Schematic</a:t>
            </a:r>
          </a:p>
        </p:txBody>
      </p:sp>
      <p:sp>
        <p:nvSpPr>
          <p:cNvPr id="3" name="TextBox 2">
            <a:extLst>
              <a:ext uri="{FF2B5EF4-FFF2-40B4-BE49-F238E27FC236}">
                <a16:creationId xmlns:a16="http://schemas.microsoft.com/office/drawing/2014/main" id="{4A2BBB12-0E85-9212-8405-CEA747493AA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16</a:t>
            </a:fld>
            <a:endParaRPr lang="en-US" dirty="0"/>
          </a:p>
        </p:txBody>
      </p:sp>
    </p:spTree>
    <p:extLst>
      <p:ext uri="{BB962C8B-B14F-4D97-AF65-F5344CB8AC3E}">
        <p14:creationId xmlns:p14="http://schemas.microsoft.com/office/powerpoint/2010/main" val="262671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2EB6-3361-D974-4F99-24E17982DD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1FFDA3-F42C-3B93-DB54-11DE944B642F}"/>
              </a:ext>
            </a:extLst>
          </p:cNvPr>
          <p:cNvSpPr>
            <a:spLocks noGrp="1"/>
          </p:cNvSpPr>
          <p:nvPr>
            <p:ph type="title"/>
          </p:nvPr>
        </p:nvSpPr>
        <p:spPr>
          <a:xfrm>
            <a:off x="720000" y="0"/>
            <a:ext cx="7704000" cy="548700"/>
          </a:xfrm>
        </p:spPr>
        <p:txBody>
          <a:bodyPr/>
          <a:lstStyle/>
          <a:p>
            <a:r>
              <a:rPr lang="en-US" dirty="0"/>
              <a:t>Computer Science – Automata Theory</a:t>
            </a:r>
          </a:p>
        </p:txBody>
      </p:sp>
      <p:pic>
        <p:nvPicPr>
          <p:cNvPr id="3" name="Picture 2">
            <a:extLst>
              <a:ext uri="{FF2B5EF4-FFF2-40B4-BE49-F238E27FC236}">
                <a16:creationId xmlns:a16="http://schemas.microsoft.com/office/drawing/2014/main" id="{4577410D-8133-7A08-433C-B2428056A480}"/>
              </a:ext>
            </a:extLst>
          </p:cNvPr>
          <p:cNvPicPr>
            <a:picLocks noChangeAspect="1"/>
          </p:cNvPicPr>
          <p:nvPr/>
        </p:nvPicPr>
        <p:blipFill>
          <a:blip r:embed="rId3"/>
          <a:stretch>
            <a:fillRect/>
          </a:stretch>
        </p:blipFill>
        <p:spPr>
          <a:xfrm>
            <a:off x="4763065" y="604344"/>
            <a:ext cx="4244301" cy="4427838"/>
          </a:xfrm>
          <a:prstGeom prst="rect">
            <a:avLst/>
          </a:prstGeom>
        </p:spPr>
      </p:pic>
      <p:sp>
        <p:nvSpPr>
          <p:cNvPr id="4" name="TextBox 3">
            <a:extLst>
              <a:ext uri="{FF2B5EF4-FFF2-40B4-BE49-F238E27FC236}">
                <a16:creationId xmlns:a16="http://schemas.microsoft.com/office/drawing/2014/main" id="{B947B445-E822-C138-338E-FAA4800BAEEF}"/>
              </a:ext>
            </a:extLst>
          </p:cNvPr>
          <p:cNvSpPr txBox="1"/>
          <p:nvPr/>
        </p:nvSpPr>
        <p:spPr>
          <a:xfrm>
            <a:off x="419399" y="863590"/>
            <a:ext cx="3961538" cy="3785652"/>
          </a:xfrm>
          <a:prstGeom prst="rect">
            <a:avLst/>
          </a:prstGeom>
          <a:noFill/>
        </p:spPr>
        <p:txBody>
          <a:bodyPr wrap="square" rtlCol="0">
            <a:spAutoFit/>
          </a:bodyPr>
          <a:lstStyle/>
          <a:p>
            <a:r>
              <a:rPr lang="en-US" sz="2400" dirty="0">
                <a:solidFill>
                  <a:schemeClr val="accent6"/>
                </a:solidFill>
              </a:rPr>
              <a:t>The theoretical definition of a TM, reliant on an </a:t>
            </a:r>
            <a:r>
              <a:rPr lang="en-US" sz="2400" u="sng" dirty="0">
                <a:solidFill>
                  <a:schemeClr val="accent6"/>
                </a:solidFill>
              </a:rPr>
              <a:t>undecidable input</a:t>
            </a:r>
          </a:p>
          <a:p>
            <a:endParaRPr lang="en-US" sz="2400" dirty="0">
              <a:solidFill>
                <a:schemeClr val="accent6"/>
              </a:solidFill>
            </a:endParaRPr>
          </a:p>
          <a:p>
            <a:r>
              <a:rPr lang="en-US" sz="2400" dirty="0">
                <a:solidFill>
                  <a:schemeClr val="accent6"/>
                </a:solidFill>
              </a:rPr>
              <a:t>Used to represent TMs in a more concrete manner using mathematical notation</a:t>
            </a:r>
          </a:p>
          <a:p>
            <a:endParaRPr lang="en-US" sz="2400" dirty="0">
              <a:solidFill>
                <a:schemeClr val="accent6"/>
              </a:solidFill>
            </a:endParaRPr>
          </a:p>
          <a:p>
            <a:r>
              <a:rPr lang="en-US" sz="2400" dirty="0">
                <a:solidFill>
                  <a:schemeClr val="accent6"/>
                </a:solidFill>
              </a:rPr>
              <a:t>Many equivalent definitions</a:t>
            </a:r>
          </a:p>
        </p:txBody>
      </p:sp>
      <p:sp>
        <p:nvSpPr>
          <p:cNvPr id="2" name="TextBox 1">
            <a:extLst>
              <a:ext uri="{FF2B5EF4-FFF2-40B4-BE49-F238E27FC236}">
                <a16:creationId xmlns:a16="http://schemas.microsoft.com/office/drawing/2014/main" id="{8DF0C56B-C258-3665-34D6-25563F5953A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17</a:t>
            </a:fld>
            <a:endParaRPr lang="en-US" dirty="0"/>
          </a:p>
        </p:txBody>
      </p:sp>
    </p:spTree>
    <p:extLst>
      <p:ext uri="{BB962C8B-B14F-4D97-AF65-F5344CB8AC3E}">
        <p14:creationId xmlns:p14="http://schemas.microsoft.com/office/powerpoint/2010/main" val="426032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0345D-B256-1AA7-EB80-605BCE3F1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89DD0-860C-AC87-30D4-69493A621702}"/>
              </a:ext>
            </a:extLst>
          </p:cNvPr>
          <p:cNvSpPr>
            <a:spLocks noGrp="1"/>
          </p:cNvSpPr>
          <p:nvPr>
            <p:ph type="title"/>
          </p:nvPr>
        </p:nvSpPr>
        <p:spPr>
          <a:xfrm>
            <a:off x="720000" y="81124"/>
            <a:ext cx="7704000" cy="630621"/>
          </a:xfrm>
        </p:spPr>
        <p:txBody>
          <a:bodyPr/>
          <a:lstStyle/>
          <a:p>
            <a:r>
              <a:rPr lang="en-US" dirty="0"/>
              <a:t>Example of a TM - Revisited</a:t>
            </a:r>
          </a:p>
        </p:txBody>
      </p:sp>
      <p:pic>
        <p:nvPicPr>
          <p:cNvPr id="6" name="Picture 5" descr="A diagram of a diagram&#10;&#10;Description automatically generated">
            <a:extLst>
              <a:ext uri="{FF2B5EF4-FFF2-40B4-BE49-F238E27FC236}">
                <a16:creationId xmlns:a16="http://schemas.microsoft.com/office/drawing/2014/main" id="{F56212C2-AA6F-E11F-BE49-FDD2AB69B1C8}"/>
              </a:ext>
            </a:extLst>
          </p:cNvPr>
          <p:cNvPicPr>
            <a:picLocks noChangeAspect="1"/>
          </p:cNvPicPr>
          <p:nvPr/>
        </p:nvPicPr>
        <p:blipFill>
          <a:blip r:embed="rId2"/>
          <a:stretch>
            <a:fillRect/>
          </a:stretch>
        </p:blipFill>
        <p:spPr>
          <a:xfrm>
            <a:off x="4314497" y="914459"/>
            <a:ext cx="4716583" cy="3089981"/>
          </a:xfrm>
          <a:prstGeom prst="rect">
            <a:avLst/>
          </a:prstGeom>
        </p:spPr>
      </p:pic>
      <p:sp>
        <p:nvSpPr>
          <p:cNvPr id="5" name="TextBox 4">
            <a:extLst>
              <a:ext uri="{FF2B5EF4-FFF2-40B4-BE49-F238E27FC236}">
                <a16:creationId xmlns:a16="http://schemas.microsoft.com/office/drawing/2014/main" id="{26D985D9-4A76-6115-0809-D3185846956C}"/>
              </a:ext>
            </a:extLst>
          </p:cNvPr>
          <p:cNvSpPr txBox="1"/>
          <p:nvPr/>
        </p:nvSpPr>
        <p:spPr>
          <a:xfrm>
            <a:off x="5924691" y="4029781"/>
            <a:ext cx="1496194" cy="400110"/>
          </a:xfrm>
          <a:prstGeom prst="rect">
            <a:avLst/>
          </a:prstGeom>
          <a:noFill/>
        </p:spPr>
        <p:txBody>
          <a:bodyPr wrap="square" rtlCol="0">
            <a:spAutoFit/>
          </a:bodyPr>
          <a:lstStyle/>
          <a:p>
            <a:r>
              <a:rPr lang="en-US" sz="2000" dirty="0">
                <a:solidFill>
                  <a:schemeClr val="accent6"/>
                </a:solidFill>
              </a:rPr>
              <a:t>Sample TM</a:t>
            </a:r>
          </a:p>
        </p:txBody>
      </p:sp>
      <p:pic>
        <p:nvPicPr>
          <p:cNvPr id="8" name="Picture 7">
            <a:extLst>
              <a:ext uri="{FF2B5EF4-FFF2-40B4-BE49-F238E27FC236}">
                <a16:creationId xmlns:a16="http://schemas.microsoft.com/office/drawing/2014/main" id="{9494F403-76D6-248F-502F-095C9E18279B}"/>
              </a:ext>
            </a:extLst>
          </p:cNvPr>
          <p:cNvPicPr>
            <a:picLocks noChangeAspect="1"/>
          </p:cNvPicPr>
          <p:nvPr/>
        </p:nvPicPr>
        <p:blipFill>
          <a:blip r:embed="rId3"/>
          <a:stretch>
            <a:fillRect/>
          </a:stretch>
        </p:blipFill>
        <p:spPr>
          <a:xfrm>
            <a:off x="112920" y="831568"/>
            <a:ext cx="4048690" cy="4039164"/>
          </a:xfrm>
          <a:prstGeom prst="rect">
            <a:avLst/>
          </a:prstGeom>
        </p:spPr>
      </p:pic>
      <p:sp>
        <p:nvSpPr>
          <p:cNvPr id="9" name="TextBox 8">
            <a:extLst>
              <a:ext uri="{FF2B5EF4-FFF2-40B4-BE49-F238E27FC236}">
                <a16:creationId xmlns:a16="http://schemas.microsoft.com/office/drawing/2014/main" id="{B080251D-DC79-B97F-6852-29A0549B555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18</a:t>
            </a:fld>
            <a:endParaRPr lang="en-US" dirty="0"/>
          </a:p>
        </p:txBody>
      </p:sp>
    </p:spTree>
    <p:extLst>
      <p:ext uri="{BB962C8B-B14F-4D97-AF65-F5344CB8AC3E}">
        <p14:creationId xmlns:p14="http://schemas.microsoft.com/office/powerpoint/2010/main" val="326833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733CD-3BF4-11FA-2ECB-F148F23B5F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572330-537C-C029-7D39-8FB499E69442}"/>
              </a:ext>
            </a:extLst>
          </p:cNvPr>
          <p:cNvSpPr>
            <a:spLocks noGrp="1"/>
          </p:cNvSpPr>
          <p:nvPr>
            <p:ph type="title"/>
          </p:nvPr>
        </p:nvSpPr>
        <p:spPr>
          <a:xfrm>
            <a:off x="331228" y="144555"/>
            <a:ext cx="4840943" cy="558800"/>
          </a:xfrm>
        </p:spPr>
        <p:txBody>
          <a:bodyPr/>
          <a:lstStyle/>
          <a:p>
            <a:r>
              <a:rPr lang="en-US" dirty="0"/>
              <a:t>Software Engineering</a:t>
            </a:r>
          </a:p>
        </p:txBody>
      </p:sp>
      <p:sp>
        <p:nvSpPr>
          <p:cNvPr id="2" name="TextBox 1">
            <a:extLst>
              <a:ext uri="{FF2B5EF4-FFF2-40B4-BE49-F238E27FC236}">
                <a16:creationId xmlns:a16="http://schemas.microsoft.com/office/drawing/2014/main" id="{A0087A1D-8CCB-4724-614B-2501B1771E3A}"/>
              </a:ext>
            </a:extLst>
          </p:cNvPr>
          <p:cNvSpPr txBox="1"/>
          <p:nvPr/>
        </p:nvSpPr>
        <p:spPr>
          <a:xfrm>
            <a:off x="331228" y="985490"/>
            <a:ext cx="4469002" cy="1569660"/>
          </a:xfrm>
          <a:prstGeom prst="rect">
            <a:avLst/>
          </a:prstGeom>
          <a:noFill/>
        </p:spPr>
        <p:txBody>
          <a:bodyPr wrap="square" rtlCol="0">
            <a:spAutoFit/>
          </a:bodyPr>
          <a:lstStyle/>
          <a:p>
            <a:r>
              <a:rPr lang="en-US" sz="2400" dirty="0">
                <a:solidFill>
                  <a:schemeClr val="accent6"/>
                </a:solidFill>
              </a:rPr>
              <a:t>Implement a known TC system:</a:t>
            </a:r>
          </a:p>
          <a:p>
            <a:pPr marL="285750" indent="-285750">
              <a:buClr>
                <a:schemeClr val="accent6"/>
              </a:buClr>
              <a:buFont typeface="Arial" panose="020B0604020202020204" pitchFamily="34" charset="0"/>
              <a:buChar char="•"/>
            </a:pPr>
            <a:r>
              <a:rPr lang="en-US" sz="2400" dirty="0">
                <a:solidFill>
                  <a:schemeClr val="accent6"/>
                </a:solidFill>
              </a:rPr>
              <a:t>Programmable Calculators</a:t>
            </a:r>
          </a:p>
          <a:p>
            <a:pPr marL="285750" indent="-285750">
              <a:buClr>
                <a:schemeClr val="accent6"/>
              </a:buClr>
              <a:buFont typeface="Arial" panose="020B0604020202020204" pitchFamily="34" charset="0"/>
              <a:buChar char="•"/>
            </a:pPr>
            <a:r>
              <a:rPr lang="en-US" sz="2400" dirty="0">
                <a:solidFill>
                  <a:schemeClr val="accent6"/>
                </a:solidFill>
              </a:rPr>
              <a:t>Programming languages</a:t>
            </a:r>
          </a:p>
          <a:p>
            <a:pPr marL="285750" indent="-285750">
              <a:buClr>
                <a:schemeClr val="accent6"/>
              </a:buClr>
              <a:buFont typeface="Arial" panose="020B0604020202020204" pitchFamily="34" charset="0"/>
              <a:buChar char="•"/>
            </a:pPr>
            <a:r>
              <a:rPr lang="en-US" sz="2400" dirty="0">
                <a:solidFill>
                  <a:schemeClr val="accent6"/>
                </a:solidFill>
              </a:rPr>
              <a:t>Cellular Automata</a:t>
            </a:r>
          </a:p>
        </p:txBody>
      </p:sp>
      <p:grpSp>
        <p:nvGrpSpPr>
          <p:cNvPr id="10" name="Group 9">
            <a:extLst>
              <a:ext uri="{FF2B5EF4-FFF2-40B4-BE49-F238E27FC236}">
                <a16:creationId xmlns:a16="http://schemas.microsoft.com/office/drawing/2014/main" id="{8A9C183B-8221-588A-A8E9-23AF243FD66B}"/>
              </a:ext>
            </a:extLst>
          </p:cNvPr>
          <p:cNvGrpSpPr/>
          <p:nvPr/>
        </p:nvGrpSpPr>
        <p:grpSpPr>
          <a:xfrm>
            <a:off x="5577719" y="45144"/>
            <a:ext cx="3434322" cy="2683139"/>
            <a:chOff x="5577719" y="45144"/>
            <a:chExt cx="3434322" cy="2683139"/>
          </a:xfrm>
        </p:grpSpPr>
        <p:pic>
          <p:nvPicPr>
            <p:cNvPr id="7" name="Picture 6">
              <a:extLst>
                <a:ext uri="{FF2B5EF4-FFF2-40B4-BE49-F238E27FC236}">
                  <a16:creationId xmlns:a16="http://schemas.microsoft.com/office/drawing/2014/main" id="{71359E11-78DB-B71B-501A-32D194B58EC7}"/>
                </a:ext>
              </a:extLst>
            </p:cNvPr>
            <p:cNvPicPr>
              <a:picLocks noChangeAspect="1"/>
            </p:cNvPicPr>
            <p:nvPr/>
          </p:nvPicPr>
          <p:blipFill>
            <a:blip r:embed="rId3"/>
            <a:stretch>
              <a:fillRect/>
            </a:stretch>
          </p:blipFill>
          <p:spPr>
            <a:xfrm>
              <a:off x="5577719" y="45144"/>
              <a:ext cx="3434322" cy="2370074"/>
            </a:xfrm>
            <a:prstGeom prst="rect">
              <a:avLst/>
            </a:prstGeom>
          </p:spPr>
        </p:pic>
        <p:sp>
          <p:nvSpPr>
            <p:cNvPr id="16" name="TextBox 15">
              <a:extLst>
                <a:ext uri="{FF2B5EF4-FFF2-40B4-BE49-F238E27FC236}">
                  <a16:creationId xmlns:a16="http://schemas.microsoft.com/office/drawing/2014/main" id="{4F3278C4-74CD-969E-0F54-182B358A7277}"/>
                </a:ext>
              </a:extLst>
            </p:cNvPr>
            <p:cNvSpPr txBox="1"/>
            <p:nvPr/>
          </p:nvSpPr>
          <p:spPr>
            <a:xfrm>
              <a:off x="6177198" y="2415923"/>
              <a:ext cx="2128838" cy="312360"/>
            </a:xfrm>
            <a:prstGeom prst="rect">
              <a:avLst/>
            </a:prstGeom>
            <a:noFill/>
          </p:spPr>
          <p:txBody>
            <a:bodyPr wrap="square" rtlCol="0">
              <a:spAutoFit/>
            </a:bodyPr>
            <a:lstStyle/>
            <a:p>
              <a:r>
                <a:rPr lang="en-US" dirty="0">
                  <a:solidFill>
                    <a:schemeClr val="accent6"/>
                  </a:solidFill>
                </a:rPr>
                <a:t>Brainfuck Instruction Set</a:t>
              </a:r>
            </a:p>
          </p:txBody>
        </p:sp>
      </p:grpSp>
      <p:grpSp>
        <p:nvGrpSpPr>
          <p:cNvPr id="13" name="Group 12">
            <a:extLst>
              <a:ext uri="{FF2B5EF4-FFF2-40B4-BE49-F238E27FC236}">
                <a16:creationId xmlns:a16="http://schemas.microsoft.com/office/drawing/2014/main" id="{B7ED2055-258C-FF03-8DC0-F052850F4F51}"/>
              </a:ext>
            </a:extLst>
          </p:cNvPr>
          <p:cNvGrpSpPr/>
          <p:nvPr/>
        </p:nvGrpSpPr>
        <p:grpSpPr>
          <a:xfrm>
            <a:off x="458620" y="2886638"/>
            <a:ext cx="2876375" cy="2290314"/>
            <a:chOff x="853020" y="2866012"/>
            <a:chExt cx="2504551" cy="1994249"/>
          </a:xfrm>
        </p:grpSpPr>
        <p:pic>
          <p:nvPicPr>
            <p:cNvPr id="6" name="Picture 5"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A35802E1-63D8-AEF7-D05E-6B33017B04AA}"/>
                </a:ext>
              </a:extLst>
            </p:cNvPr>
            <p:cNvPicPr>
              <a:picLocks noChangeAspect="1"/>
            </p:cNvPicPr>
            <p:nvPr/>
          </p:nvPicPr>
          <p:blipFill>
            <a:blip r:embed="rId4"/>
            <a:stretch>
              <a:fillRect/>
            </a:stretch>
          </p:blipFill>
          <p:spPr>
            <a:xfrm flipV="1">
              <a:off x="1000397" y="2866012"/>
              <a:ext cx="2209800" cy="1652581"/>
            </a:xfrm>
            <a:prstGeom prst="rect">
              <a:avLst/>
            </a:prstGeom>
          </p:spPr>
        </p:pic>
        <p:sp>
          <p:nvSpPr>
            <p:cNvPr id="8" name="TextBox 7">
              <a:extLst>
                <a:ext uri="{FF2B5EF4-FFF2-40B4-BE49-F238E27FC236}">
                  <a16:creationId xmlns:a16="http://schemas.microsoft.com/office/drawing/2014/main" id="{29C270BE-364B-8FDD-E444-17DD574586CD}"/>
                </a:ext>
              </a:extLst>
            </p:cNvPr>
            <p:cNvSpPr txBox="1"/>
            <p:nvPr/>
          </p:nvSpPr>
          <p:spPr>
            <a:xfrm>
              <a:off x="853020" y="4511873"/>
              <a:ext cx="2504551" cy="348388"/>
            </a:xfrm>
            <a:prstGeom prst="rect">
              <a:avLst/>
            </a:prstGeom>
            <a:noFill/>
          </p:spPr>
          <p:txBody>
            <a:bodyPr wrap="square" rtlCol="0">
              <a:spAutoFit/>
            </a:bodyPr>
            <a:lstStyle/>
            <a:p>
              <a:r>
                <a:rPr lang="en-US" sz="2000" dirty="0">
                  <a:solidFill>
                    <a:schemeClr val="accent6"/>
                  </a:solidFill>
                </a:rPr>
                <a:t>Conway’s Game of Life</a:t>
              </a:r>
            </a:p>
          </p:txBody>
        </p:sp>
      </p:grpSp>
      <p:grpSp>
        <p:nvGrpSpPr>
          <p:cNvPr id="9" name="Group 8">
            <a:extLst>
              <a:ext uri="{FF2B5EF4-FFF2-40B4-BE49-F238E27FC236}">
                <a16:creationId xmlns:a16="http://schemas.microsoft.com/office/drawing/2014/main" id="{A2BC2225-1030-A7EA-85F1-CA1E68C4EB6E}"/>
              </a:ext>
            </a:extLst>
          </p:cNvPr>
          <p:cNvGrpSpPr/>
          <p:nvPr/>
        </p:nvGrpSpPr>
        <p:grpSpPr>
          <a:xfrm>
            <a:off x="3702671" y="2728283"/>
            <a:ext cx="3538946" cy="2440344"/>
            <a:chOff x="5232452" y="2925664"/>
            <a:chExt cx="2601364" cy="2115831"/>
          </a:xfrm>
        </p:grpSpPr>
        <p:sp>
          <p:nvSpPr>
            <p:cNvPr id="18" name="TextBox 17">
              <a:extLst>
                <a:ext uri="{FF2B5EF4-FFF2-40B4-BE49-F238E27FC236}">
                  <a16:creationId xmlns:a16="http://schemas.microsoft.com/office/drawing/2014/main" id="{5F5637D4-86B0-5F07-7F2A-3EC07E18227B}"/>
                </a:ext>
              </a:extLst>
            </p:cNvPr>
            <p:cNvSpPr txBox="1"/>
            <p:nvPr/>
          </p:nvSpPr>
          <p:spPr>
            <a:xfrm>
              <a:off x="6084022" y="4694591"/>
              <a:ext cx="898224" cy="346904"/>
            </a:xfrm>
            <a:prstGeom prst="rect">
              <a:avLst/>
            </a:prstGeom>
            <a:noFill/>
          </p:spPr>
          <p:txBody>
            <a:bodyPr wrap="square" rtlCol="0">
              <a:spAutoFit/>
            </a:bodyPr>
            <a:lstStyle/>
            <a:p>
              <a:r>
                <a:rPr lang="en-US" sz="2000" dirty="0">
                  <a:solidFill>
                    <a:schemeClr val="accent6"/>
                  </a:solidFill>
                </a:rPr>
                <a:t>Rule 110</a:t>
              </a:r>
            </a:p>
          </p:txBody>
        </p:sp>
        <p:pic>
          <p:nvPicPr>
            <p:cNvPr id="4" name="Picture 3">
              <a:extLst>
                <a:ext uri="{FF2B5EF4-FFF2-40B4-BE49-F238E27FC236}">
                  <a16:creationId xmlns:a16="http://schemas.microsoft.com/office/drawing/2014/main" id="{38E8DFDF-7258-8CF2-57DB-8EE64BD5C46F}"/>
                </a:ext>
              </a:extLst>
            </p:cNvPr>
            <p:cNvPicPr>
              <a:picLocks noChangeAspect="1"/>
            </p:cNvPicPr>
            <p:nvPr/>
          </p:nvPicPr>
          <p:blipFill>
            <a:blip r:embed="rId5"/>
            <a:stretch>
              <a:fillRect/>
            </a:stretch>
          </p:blipFill>
          <p:spPr>
            <a:xfrm>
              <a:off x="5232452" y="2925664"/>
              <a:ext cx="2601364" cy="1768927"/>
            </a:xfrm>
            <a:prstGeom prst="rect">
              <a:avLst/>
            </a:prstGeom>
          </p:spPr>
        </p:pic>
      </p:grpSp>
      <p:sp>
        <p:nvSpPr>
          <p:cNvPr id="11" name="TextBox 10">
            <a:extLst>
              <a:ext uri="{FF2B5EF4-FFF2-40B4-BE49-F238E27FC236}">
                <a16:creationId xmlns:a16="http://schemas.microsoft.com/office/drawing/2014/main" id="{D3C6498B-5758-D78D-B1A4-1650B87249E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19</a:t>
            </a:fld>
            <a:endParaRPr lang="en-US" dirty="0"/>
          </a:p>
        </p:txBody>
      </p:sp>
    </p:spTree>
    <p:extLst>
      <p:ext uri="{BB962C8B-B14F-4D97-AF65-F5344CB8AC3E}">
        <p14:creationId xmlns:p14="http://schemas.microsoft.com/office/powerpoint/2010/main" val="4856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Google Shape;4097;p33">
            <a:extLst>
              <a:ext uri="{FF2B5EF4-FFF2-40B4-BE49-F238E27FC236}">
                <a16:creationId xmlns:a16="http://schemas.microsoft.com/office/drawing/2014/main" id="{320CB98E-08E6-4EF5-4880-0183F2DCD9AE}"/>
              </a:ext>
            </a:extLst>
          </p:cNvPr>
          <p:cNvSpPr txBox="1">
            <a:spLocks noGrp="1"/>
          </p:cNvSpPr>
          <p:nvPr>
            <p:ph type="title"/>
          </p:nvPr>
        </p:nvSpPr>
        <p:spPr>
          <a:xfrm>
            <a:off x="2310244" y="201262"/>
            <a:ext cx="4523512"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Table of contents</a:t>
            </a:r>
            <a:endParaRPr dirty="0"/>
          </a:p>
        </p:txBody>
      </p:sp>
      <p:sp>
        <p:nvSpPr>
          <p:cNvPr id="54" name="Google Shape;4098;p33">
            <a:extLst>
              <a:ext uri="{FF2B5EF4-FFF2-40B4-BE49-F238E27FC236}">
                <a16:creationId xmlns:a16="http://schemas.microsoft.com/office/drawing/2014/main" id="{D9C8F1B2-21DA-8000-5B2E-814E8C93012D}"/>
              </a:ext>
            </a:extLst>
          </p:cNvPr>
          <p:cNvSpPr txBox="1">
            <a:spLocks/>
          </p:cNvSpPr>
          <p:nvPr/>
        </p:nvSpPr>
        <p:spPr>
          <a:xfrm>
            <a:off x="4497160" y="3677068"/>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a:t>Final remarks and future thoughts</a:t>
            </a:r>
          </a:p>
        </p:txBody>
      </p:sp>
      <p:sp>
        <p:nvSpPr>
          <p:cNvPr id="55" name="Google Shape;4103;p33">
            <a:extLst>
              <a:ext uri="{FF2B5EF4-FFF2-40B4-BE49-F238E27FC236}">
                <a16:creationId xmlns:a16="http://schemas.microsoft.com/office/drawing/2014/main" id="{E115B98A-3491-4C8B-618B-69FE9E11583D}"/>
              </a:ext>
            </a:extLst>
          </p:cNvPr>
          <p:cNvSpPr txBox="1">
            <a:spLocks/>
          </p:cNvSpPr>
          <p:nvPr/>
        </p:nvSpPr>
        <p:spPr>
          <a:xfrm>
            <a:off x="5199311" y="2967280"/>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5</a:t>
            </a:r>
          </a:p>
        </p:txBody>
      </p:sp>
      <p:sp>
        <p:nvSpPr>
          <p:cNvPr id="56" name="Google Shape;4112;p33">
            <a:extLst>
              <a:ext uri="{FF2B5EF4-FFF2-40B4-BE49-F238E27FC236}">
                <a16:creationId xmlns:a16="http://schemas.microsoft.com/office/drawing/2014/main" id="{4E6C011A-7B78-AC99-6299-8D78D362994F}"/>
              </a:ext>
            </a:extLst>
          </p:cNvPr>
          <p:cNvSpPr txBox="1">
            <a:spLocks/>
          </p:cNvSpPr>
          <p:nvPr/>
        </p:nvSpPr>
        <p:spPr>
          <a:xfrm>
            <a:off x="4497160" y="3471878"/>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Conclusions</a:t>
            </a:r>
          </a:p>
        </p:txBody>
      </p:sp>
      <p:sp>
        <p:nvSpPr>
          <p:cNvPr id="71" name="Google Shape;4098;p33">
            <a:extLst>
              <a:ext uri="{FF2B5EF4-FFF2-40B4-BE49-F238E27FC236}">
                <a16:creationId xmlns:a16="http://schemas.microsoft.com/office/drawing/2014/main" id="{BB7E3737-C25B-B0BF-DA90-9005F3DC34AD}"/>
              </a:ext>
            </a:extLst>
          </p:cNvPr>
          <p:cNvSpPr txBox="1">
            <a:spLocks/>
          </p:cNvSpPr>
          <p:nvPr/>
        </p:nvSpPr>
        <p:spPr>
          <a:xfrm>
            <a:off x="989540" y="2080960"/>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Turing Machine, Theorems, and Turing Completeness</a:t>
            </a:r>
          </a:p>
        </p:txBody>
      </p:sp>
      <p:sp>
        <p:nvSpPr>
          <p:cNvPr id="72" name="Google Shape;4103;p33">
            <a:extLst>
              <a:ext uri="{FF2B5EF4-FFF2-40B4-BE49-F238E27FC236}">
                <a16:creationId xmlns:a16="http://schemas.microsoft.com/office/drawing/2014/main" id="{40259EDB-D34E-CAA5-26D2-D6AFEE981BB3}"/>
              </a:ext>
            </a:extLst>
          </p:cNvPr>
          <p:cNvSpPr txBox="1">
            <a:spLocks/>
          </p:cNvSpPr>
          <p:nvPr/>
        </p:nvSpPr>
        <p:spPr>
          <a:xfrm>
            <a:off x="1691691"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1</a:t>
            </a:r>
          </a:p>
        </p:txBody>
      </p:sp>
      <p:sp>
        <p:nvSpPr>
          <p:cNvPr id="73" name="Google Shape;4112;p33">
            <a:extLst>
              <a:ext uri="{FF2B5EF4-FFF2-40B4-BE49-F238E27FC236}">
                <a16:creationId xmlns:a16="http://schemas.microsoft.com/office/drawing/2014/main" id="{7F78321F-8607-0E6F-3AC3-7C5542F911BB}"/>
              </a:ext>
            </a:extLst>
          </p:cNvPr>
          <p:cNvSpPr txBox="1">
            <a:spLocks/>
          </p:cNvSpPr>
          <p:nvPr/>
        </p:nvSpPr>
        <p:spPr>
          <a:xfrm>
            <a:off x="989540" y="1875770"/>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Introduction</a:t>
            </a:r>
          </a:p>
        </p:txBody>
      </p:sp>
      <p:sp>
        <p:nvSpPr>
          <p:cNvPr id="74" name="Google Shape;4098;p33">
            <a:extLst>
              <a:ext uri="{FF2B5EF4-FFF2-40B4-BE49-F238E27FC236}">
                <a16:creationId xmlns:a16="http://schemas.microsoft.com/office/drawing/2014/main" id="{114DFB77-4A1D-D727-D806-EB0717D52024}"/>
              </a:ext>
            </a:extLst>
          </p:cNvPr>
          <p:cNvSpPr txBox="1">
            <a:spLocks/>
          </p:cNvSpPr>
          <p:nvPr/>
        </p:nvSpPr>
        <p:spPr>
          <a:xfrm>
            <a:off x="3295040" y="2080960"/>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Description of the programming language</a:t>
            </a:r>
          </a:p>
        </p:txBody>
      </p:sp>
      <p:sp>
        <p:nvSpPr>
          <p:cNvPr id="75" name="Google Shape;4103;p33">
            <a:extLst>
              <a:ext uri="{FF2B5EF4-FFF2-40B4-BE49-F238E27FC236}">
                <a16:creationId xmlns:a16="http://schemas.microsoft.com/office/drawing/2014/main" id="{B8749DD1-B0C1-B20B-4171-093E71C6BF01}"/>
              </a:ext>
            </a:extLst>
          </p:cNvPr>
          <p:cNvSpPr txBox="1">
            <a:spLocks/>
          </p:cNvSpPr>
          <p:nvPr/>
        </p:nvSpPr>
        <p:spPr>
          <a:xfrm>
            <a:off x="3997191"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2</a:t>
            </a:r>
          </a:p>
        </p:txBody>
      </p:sp>
      <p:sp>
        <p:nvSpPr>
          <p:cNvPr id="76" name="Google Shape;4112;p33">
            <a:extLst>
              <a:ext uri="{FF2B5EF4-FFF2-40B4-BE49-F238E27FC236}">
                <a16:creationId xmlns:a16="http://schemas.microsoft.com/office/drawing/2014/main" id="{B699271A-BC56-29C3-40C1-E4B23BE05DA2}"/>
              </a:ext>
            </a:extLst>
          </p:cNvPr>
          <p:cNvSpPr txBox="1">
            <a:spLocks/>
          </p:cNvSpPr>
          <p:nvPr/>
        </p:nvSpPr>
        <p:spPr>
          <a:xfrm>
            <a:off x="3295040" y="1875770"/>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Proteus</a:t>
            </a:r>
          </a:p>
        </p:txBody>
      </p:sp>
      <p:sp>
        <p:nvSpPr>
          <p:cNvPr id="77" name="Google Shape;4098;p33">
            <a:extLst>
              <a:ext uri="{FF2B5EF4-FFF2-40B4-BE49-F238E27FC236}">
                <a16:creationId xmlns:a16="http://schemas.microsoft.com/office/drawing/2014/main" id="{560C51A0-41D7-D316-DC4A-CD028C989490}"/>
              </a:ext>
            </a:extLst>
          </p:cNvPr>
          <p:cNvSpPr txBox="1">
            <a:spLocks/>
          </p:cNvSpPr>
          <p:nvPr/>
        </p:nvSpPr>
        <p:spPr>
          <a:xfrm>
            <a:off x="5921784" y="2080960"/>
            <a:ext cx="2305500" cy="598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Different ways to show a system is Turing Complete</a:t>
            </a:r>
          </a:p>
        </p:txBody>
      </p:sp>
      <p:sp>
        <p:nvSpPr>
          <p:cNvPr id="78" name="Google Shape;4103;p33">
            <a:extLst>
              <a:ext uri="{FF2B5EF4-FFF2-40B4-BE49-F238E27FC236}">
                <a16:creationId xmlns:a16="http://schemas.microsoft.com/office/drawing/2014/main" id="{D272804D-0852-B2DA-AB22-00A1E1603863}"/>
              </a:ext>
            </a:extLst>
          </p:cNvPr>
          <p:cNvSpPr txBox="1">
            <a:spLocks/>
          </p:cNvSpPr>
          <p:nvPr/>
        </p:nvSpPr>
        <p:spPr>
          <a:xfrm>
            <a:off x="6623934"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3</a:t>
            </a:r>
          </a:p>
        </p:txBody>
      </p:sp>
      <p:sp>
        <p:nvSpPr>
          <p:cNvPr id="79" name="Google Shape;4112;p33">
            <a:extLst>
              <a:ext uri="{FF2B5EF4-FFF2-40B4-BE49-F238E27FC236}">
                <a16:creationId xmlns:a16="http://schemas.microsoft.com/office/drawing/2014/main" id="{5BD8DDF2-DF99-108F-17A4-1F5989CB8425}"/>
              </a:ext>
            </a:extLst>
          </p:cNvPr>
          <p:cNvSpPr txBox="1">
            <a:spLocks/>
          </p:cNvSpPr>
          <p:nvPr/>
        </p:nvSpPr>
        <p:spPr>
          <a:xfrm>
            <a:off x="5424488" y="1888360"/>
            <a:ext cx="3124041"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Turing Complete Proofs</a:t>
            </a:r>
          </a:p>
        </p:txBody>
      </p:sp>
      <p:sp>
        <p:nvSpPr>
          <p:cNvPr id="80" name="Google Shape;4098;p33">
            <a:extLst>
              <a:ext uri="{FF2B5EF4-FFF2-40B4-BE49-F238E27FC236}">
                <a16:creationId xmlns:a16="http://schemas.microsoft.com/office/drawing/2014/main" id="{A7570406-D6F7-64A2-7AD9-CFCC6D222E7C}"/>
              </a:ext>
            </a:extLst>
          </p:cNvPr>
          <p:cNvSpPr txBox="1">
            <a:spLocks/>
          </p:cNvSpPr>
          <p:nvPr/>
        </p:nvSpPr>
        <p:spPr>
          <a:xfrm>
            <a:off x="1890740" y="3677068"/>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My proofs to demonstrate Proteus Turing Complete</a:t>
            </a:r>
          </a:p>
        </p:txBody>
      </p:sp>
      <p:sp>
        <p:nvSpPr>
          <p:cNvPr id="81" name="Google Shape;4103;p33">
            <a:extLst>
              <a:ext uri="{FF2B5EF4-FFF2-40B4-BE49-F238E27FC236}">
                <a16:creationId xmlns:a16="http://schemas.microsoft.com/office/drawing/2014/main" id="{874EFCCD-7FC7-1CB2-0C08-5AAA7B8E9F83}"/>
              </a:ext>
            </a:extLst>
          </p:cNvPr>
          <p:cNvSpPr txBox="1">
            <a:spLocks/>
          </p:cNvSpPr>
          <p:nvPr/>
        </p:nvSpPr>
        <p:spPr>
          <a:xfrm>
            <a:off x="2592891" y="2967280"/>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4</a:t>
            </a:r>
          </a:p>
        </p:txBody>
      </p:sp>
      <p:sp>
        <p:nvSpPr>
          <p:cNvPr id="82" name="Google Shape;4112;p33">
            <a:extLst>
              <a:ext uri="{FF2B5EF4-FFF2-40B4-BE49-F238E27FC236}">
                <a16:creationId xmlns:a16="http://schemas.microsoft.com/office/drawing/2014/main" id="{7AEF13E7-4928-25AE-1EAD-F286A0B99706}"/>
              </a:ext>
            </a:extLst>
          </p:cNvPr>
          <p:cNvSpPr txBox="1">
            <a:spLocks/>
          </p:cNvSpPr>
          <p:nvPr/>
        </p:nvSpPr>
        <p:spPr>
          <a:xfrm>
            <a:off x="1890740" y="3471878"/>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Proteus Proofs</a:t>
            </a:r>
          </a:p>
        </p:txBody>
      </p:sp>
      <p:sp>
        <p:nvSpPr>
          <p:cNvPr id="2" name="TextBox 1">
            <a:extLst>
              <a:ext uri="{FF2B5EF4-FFF2-40B4-BE49-F238E27FC236}">
                <a16:creationId xmlns:a16="http://schemas.microsoft.com/office/drawing/2014/main" id="{794ABD56-3384-97C4-A7E9-596FA615BF6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a:t>
            </a:fld>
            <a:endParaRPr lang="en-US" dirty="0"/>
          </a:p>
        </p:txBody>
      </p:sp>
    </p:spTree>
    <p:extLst>
      <p:ext uri="{BB962C8B-B14F-4D97-AF65-F5344CB8AC3E}">
        <p14:creationId xmlns:p14="http://schemas.microsoft.com/office/powerpoint/2010/main" val="321512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6D39-5EA1-2379-68F7-67DF0A031AED}"/>
              </a:ext>
            </a:extLst>
          </p:cNvPr>
          <p:cNvSpPr>
            <a:spLocks noGrp="1"/>
          </p:cNvSpPr>
          <p:nvPr>
            <p:ph type="title"/>
          </p:nvPr>
        </p:nvSpPr>
        <p:spPr>
          <a:xfrm>
            <a:off x="70450" y="101709"/>
            <a:ext cx="8758238" cy="548700"/>
          </a:xfrm>
        </p:spPr>
        <p:txBody>
          <a:bodyPr/>
          <a:lstStyle/>
          <a:p>
            <a:r>
              <a:rPr lang="en-US" dirty="0"/>
              <a:t>Software Engineering – Conway’s Game of Life</a:t>
            </a:r>
          </a:p>
        </p:txBody>
      </p:sp>
      <p:pic>
        <p:nvPicPr>
          <p:cNvPr id="4" name="Picture 3">
            <a:extLst>
              <a:ext uri="{FF2B5EF4-FFF2-40B4-BE49-F238E27FC236}">
                <a16:creationId xmlns:a16="http://schemas.microsoft.com/office/drawing/2014/main" id="{0562FD39-EC52-CAC5-66D0-DE03F42DE8CB}"/>
              </a:ext>
            </a:extLst>
          </p:cNvPr>
          <p:cNvPicPr>
            <a:picLocks noChangeAspect="1"/>
          </p:cNvPicPr>
          <p:nvPr/>
        </p:nvPicPr>
        <p:blipFill>
          <a:blip r:embed="rId2"/>
          <a:stretch>
            <a:fillRect/>
          </a:stretch>
        </p:blipFill>
        <p:spPr>
          <a:xfrm>
            <a:off x="371041" y="869098"/>
            <a:ext cx="4034704" cy="3792083"/>
          </a:xfrm>
          <a:prstGeom prst="rect">
            <a:avLst/>
          </a:prstGeom>
        </p:spPr>
      </p:pic>
      <p:pic>
        <p:nvPicPr>
          <p:cNvPr id="6" name="Picture 5">
            <a:extLst>
              <a:ext uri="{FF2B5EF4-FFF2-40B4-BE49-F238E27FC236}">
                <a16:creationId xmlns:a16="http://schemas.microsoft.com/office/drawing/2014/main" id="{FF2741BA-E502-6053-5A9B-E88AAAD2A88B}"/>
              </a:ext>
            </a:extLst>
          </p:cNvPr>
          <p:cNvPicPr>
            <a:picLocks noChangeAspect="1"/>
          </p:cNvPicPr>
          <p:nvPr/>
        </p:nvPicPr>
        <p:blipFill>
          <a:blip r:embed="rId3"/>
          <a:stretch>
            <a:fillRect/>
          </a:stretch>
        </p:blipFill>
        <p:spPr>
          <a:xfrm>
            <a:off x="4738257" y="869097"/>
            <a:ext cx="3800701" cy="3792083"/>
          </a:xfrm>
          <a:prstGeom prst="rect">
            <a:avLst/>
          </a:prstGeom>
        </p:spPr>
      </p:pic>
      <p:sp>
        <p:nvSpPr>
          <p:cNvPr id="7" name="TextBox 6">
            <a:extLst>
              <a:ext uri="{FF2B5EF4-FFF2-40B4-BE49-F238E27FC236}">
                <a16:creationId xmlns:a16="http://schemas.microsoft.com/office/drawing/2014/main" id="{FB2F236B-AC56-37F1-683E-A265455973A2}"/>
              </a:ext>
            </a:extLst>
          </p:cNvPr>
          <p:cNvSpPr txBox="1"/>
          <p:nvPr/>
        </p:nvSpPr>
        <p:spPr>
          <a:xfrm>
            <a:off x="2614086" y="4661180"/>
            <a:ext cx="3915828" cy="400110"/>
          </a:xfrm>
          <a:prstGeom prst="rect">
            <a:avLst/>
          </a:prstGeom>
          <a:noFill/>
        </p:spPr>
        <p:txBody>
          <a:bodyPr wrap="square" rtlCol="0">
            <a:spAutoFit/>
          </a:bodyPr>
          <a:lstStyle/>
          <a:p>
            <a:r>
              <a:rPr lang="en-US" sz="2000" dirty="0">
                <a:solidFill>
                  <a:schemeClr val="accent6"/>
                </a:solidFill>
              </a:rPr>
              <a:t>Rules for Conway’s Game of Life</a:t>
            </a:r>
          </a:p>
        </p:txBody>
      </p:sp>
      <p:sp>
        <p:nvSpPr>
          <p:cNvPr id="3" name="TextBox 2">
            <a:extLst>
              <a:ext uri="{FF2B5EF4-FFF2-40B4-BE49-F238E27FC236}">
                <a16:creationId xmlns:a16="http://schemas.microsoft.com/office/drawing/2014/main" id="{0EA534BE-F92F-25BA-D4DD-29A257BE124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20</a:t>
            </a:fld>
            <a:endParaRPr lang="en-US" dirty="0"/>
          </a:p>
        </p:txBody>
      </p:sp>
    </p:spTree>
    <p:extLst>
      <p:ext uri="{BB962C8B-B14F-4D97-AF65-F5344CB8AC3E}">
        <p14:creationId xmlns:p14="http://schemas.microsoft.com/office/powerpoint/2010/main" val="62889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B5FE3-B0B1-6625-8CD8-265CEB356D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44DEB9-653B-B064-2BDA-22641A3EA569}"/>
              </a:ext>
            </a:extLst>
          </p:cNvPr>
          <p:cNvSpPr>
            <a:spLocks noGrp="1"/>
          </p:cNvSpPr>
          <p:nvPr>
            <p:ph type="title"/>
          </p:nvPr>
        </p:nvSpPr>
        <p:spPr>
          <a:xfrm>
            <a:off x="720000" y="0"/>
            <a:ext cx="7704000" cy="533400"/>
          </a:xfrm>
        </p:spPr>
        <p:txBody>
          <a:bodyPr/>
          <a:lstStyle/>
          <a:p>
            <a:r>
              <a:rPr lang="en-US" dirty="0"/>
              <a:t>Mathematics</a:t>
            </a:r>
          </a:p>
        </p:txBody>
      </p:sp>
      <p:sp>
        <p:nvSpPr>
          <p:cNvPr id="2" name="TextBox 1">
            <a:extLst>
              <a:ext uri="{FF2B5EF4-FFF2-40B4-BE49-F238E27FC236}">
                <a16:creationId xmlns:a16="http://schemas.microsoft.com/office/drawing/2014/main" id="{9EF34667-7DC4-7C74-EA93-C2AD1A2C2998}"/>
              </a:ext>
            </a:extLst>
          </p:cNvPr>
          <p:cNvSpPr txBox="1"/>
          <p:nvPr/>
        </p:nvSpPr>
        <p:spPr>
          <a:xfrm>
            <a:off x="324737" y="619185"/>
            <a:ext cx="4872037" cy="4524315"/>
          </a:xfrm>
          <a:prstGeom prst="rect">
            <a:avLst/>
          </a:prstGeom>
          <a:noFill/>
        </p:spPr>
        <p:txBody>
          <a:bodyPr wrap="square" rtlCol="0">
            <a:spAutoFit/>
          </a:bodyPr>
          <a:lstStyle/>
          <a:p>
            <a:r>
              <a:rPr lang="en-US" sz="2400" dirty="0">
                <a:solidFill>
                  <a:schemeClr val="accent6"/>
                </a:solidFill>
              </a:rPr>
              <a:t>Lambda Calculus:</a:t>
            </a:r>
          </a:p>
          <a:p>
            <a:pPr marL="457200" indent="-457200">
              <a:buClr>
                <a:schemeClr val="accent6"/>
              </a:buClr>
              <a:buFont typeface="+mj-lt"/>
              <a:buAutoNum type="arabicPeriod"/>
            </a:pPr>
            <a:r>
              <a:rPr lang="en-US" sz="2400" dirty="0">
                <a:solidFill>
                  <a:schemeClr val="accent6"/>
                </a:solidFill>
              </a:rPr>
              <a:t>x : A </a:t>
            </a:r>
            <a:r>
              <a:rPr lang="en-US" sz="2400" u="sng" dirty="0">
                <a:solidFill>
                  <a:schemeClr val="accent6"/>
                </a:solidFill>
              </a:rPr>
              <a:t>variable</a:t>
            </a:r>
            <a:r>
              <a:rPr lang="en-US" sz="2400" dirty="0">
                <a:solidFill>
                  <a:schemeClr val="accent6"/>
                </a:solidFill>
              </a:rPr>
              <a:t> as a function parameter</a:t>
            </a:r>
            <a:br>
              <a:rPr lang="en-US" sz="2400" dirty="0">
                <a:solidFill>
                  <a:schemeClr val="accent6"/>
                </a:solidFill>
              </a:rPr>
            </a:br>
            <a:endParaRPr lang="en-US" sz="2400" dirty="0">
              <a:solidFill>
                <a:schemeClr val="accent6"/>
              </a:solidFill>
            </a:endParaRPr>
          </a:p>
          <a:p>
            <a:pPr marL="457200" indent="-457200">
              <a:buClr>
                <a:schemeClr val="accent6"/>
              </a:buClr>
              <a:buFont typeface="+mj-lt"/>
              <a:buAutoNum type="arabicPeriod"/>
            </a:pPr>
            <a:r>
              <a:rPr lang="el-GR" sz="2400" dirty="0">
                <a:solidFill>
                  <a:schemeClr val="accent6"/>
                </a:solidFill>
              </a:rPr>
              <a:t>λ</a:t>
            </a:r>
            <a:r>
              <a:rPr lang="en-US" sz="2400" dirty="0" err="1">
                <a:solidFill>
                  <a:schemeClr val="accent6"/>
                </a:solidFill>
              </a:rPr>
              <a:t>x.M</a:t>
            </a:r>
            <a:r>
              <a:rPr lang="en-US" sz="2400" dirty="0">
                <a:solidFill>
                  <a:schemeClr val="accent6"/>
                </a:solidFill>
              </a:rPr>
              <a:t> : A lambda </a:t>
            </a:r>
            <a:r>
              <a:rPr lang="en-US" sz="2400" u="sng" dirty="0">
                <a:solidFill>
                  <a:schemeClr val="accent6"/>
                </a:solidFill>
              </a:rPr>
              <a:t>abstraction</a:t>
            </a:r>
            <a:r>
              <a:rPr lang="en-US" sz="2400" dirty="0">
                <a:solidFill>
                  <a:schemeClr val="accent6"/>
                </a:solidFill>
              </a:rPr>
              <a:t> that is function definition with  bound variable x as input and returns the body M</a:t>
            </a:r>
            <a:br>
              <a:rPr lang="en-US" sz="2400" dirty="0">
                <a:solidFill>
                  <a:schemeClr val="accent6"/>
                </a:solidFill>
              </a:rPr>
            </a:br>
            <a:endParaRPr lang="en-US" sz="2400" dirty="0">
              <a:solidFill>
                <a:schemeClr val="accent6"/>
              </a:solidFill>
            </a:endParaRPr>
          </a:p>
          <a:p>
            <a:pPr marL="457200" indent="-457200">
              <a:buClr>
                <a:schemeClr val="accent6"/>
              </a:buClr>
              <a:buFont typeface="+mj-lt"/>
              <a:buAutoNum type="arabicPeriod"/>
            </a:pPr>
            <a:r>
              <a:rPr lang="en-US" sz="2400" dirty="0">
                <a:solidFill>
                  <a:schemeClr val="accent6"/>
                </a:solidFill>
              </a:rPr>
              <a:t>(M N) An </a:t>
            </a:r>
            <a:r>
              <a:rPr lang="en-US" sz="2400" u="sng" dirty="0">
                <a:solidFill>
                  <a:schemeClr val="accent6"/>
                </a:solidFill>
              </a:rPr>
              <a:t>application</a:t>
            </a:r>
            <a:r>
              <a:rPr lang="en-US" sz="2400" dirty="0">
                <a:solidFill>
                  <a:schemeClr val="accent6"/>
                </a:solidFill>
              </a:rPr>
              <a:t> where it applies the function M to argument N</a:t>
            </a:r>
          </a:p>
        </p:txBody>
      </p:sp>
      <p:pic>
        <p:nvPicPr>
          <p:cNvPr id="1034" name="Picture 10" descr="Haskell Programming Language Logo, HD Png Download , Transparent Png Image - PNGitem">
            <a:extLst>
              <a:ext uri="{FF2B5EF4-FFF2-40B4-BE49-F238E27FC236}">
                <a16:creationId xmlns:a16="http://schemas.microsoft.com/office/drawing/2014/main" id="{60615C63-4D1E-6A2D-7546-D502F5136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75" t="7127" r="19535" b="8310"/>
          <a:stretch/>
        </p:blipFill>
        <p:spPr bwMode="auto">
          <a:xfrm>
            <a:off x="6148389" y="362218"/>
            <a:ext cx="2438400" cy="18690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t and Integration Testing In Elixir with Multiple Environments">
            <a:extLst>
              <a:ext uri="{FF2B5EF4-FFF2-40B4-BE49-F238E27FC236}">
                <a16:creationId xmlns:a16="http://schemas.microsoft.com/office/drawing/2014/main" id="{298B378B-26EE-5823-4ABD-2853121D56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30" t="8336" r="52444" b="6665"/>
          <a:stretch/>
        </p:blipFill>
        <p:spPr bwMode="auto">
          <a:xfrm>
            <a:off x="7738176" y="3028949"/>
            <a:ext cx="1081087" cy="14308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umbnail 3 of 3, Sticker, Racket Programming Language [large logo] designed and sold by spdegabrielle.">
            <a:extLst>
              <a:ext uri="{FF2B5EF4-FFF2-40B4-BE49-F238E27FC236}">
                <a16:creationId xmlns:a16="http://schemas.microsoft.com/office/drawing/2014/main" id="{7F1C5662-A654-5B41-3A5B-AA533EAE7D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979" b="10977"/>
          <a:stretch/>
        </p:blipFill>
        <p:spPr bwMode="auto">
          <a:xfrm>
            <a:off x="5416272" y="2826543"/>
            <a:ext cx="1764052" cy="1835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661377-B7FB-ABBB-9B78-C0DA843F350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21</a:t>
            </a:fld>
            <a:endParaRPr lang="en-US" dirty="0"/>
          </a:p>
        </p:txBody>
      </p:sp>
    </p:spTree>
    <p:extLst>
      <p:ext uri="{BB962C8B-B14F-4D97-AF65-F5344CB8AC3E}">
        <p14:creationId xmlns:p14="http://schemas.microsoft.com/office/powerpoint/2010/main" val="2656908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641-51EB-3473-7CDE-B42C7F3C6773}"/>
              </a:ext>
            </a:extLst>
          </p:cNvPr>
          <p:cNvSpPr>
            <a:spLocks noGrp="1"/>
          </p:cNvSpPr>
          <p:nvPr>
            <p:ph type="title"/>
          </p:nvPr>
        </p:nvSpPr>
        <p:spPr>
          <a:xfrm>
            <a:off x="239850" y="76078"/>
            <a:ext cx="7704000" cy="548700"/>
          </a:xfrm>
        </p:spPr>
        <p:txBody>
          <a:bodyPr/>
          <a:lstStyle/>
          <a:p>
            <a:r>
              <a:rPr lang="en-US" dirty="0"/>
              <a:t>Lambda Calculus in Practice</a:t>
            </a:r>
          </a:p>
        </p:txBody>
      </p:sp>
      <p:grpSp>
        <p:nvGrpSpPr>
          <p:cNvPr id="7" name="Group 6">
            <a:extLst>
              <a:ext uri="{FF2B5EF4-FFF2-40B4-BE49-F238E27FC236}">
                <a16:creationId xmlns:a16="http://schemas.microsoft.com/office/drawing/2014/main" id="{D48E8CF6-8D6E-C190-72A0-B175C36AF83E}"/>
              </a:ext>
            </a:extLst>
          </p:cNvPr>
          <p:cNvGrpSpPr/>
          <p:nvPr/>
        </p:nvGrpSpPr>
        <p:grpSpPr>
          <a:xfrm>
            <a:off x="990812" y="692394"/>
            <a:ext cx="3702270" cy="2133044"/>
            <a:chOff x="494212" y="873316"/>
            <a:chExt cx="3702270" cy="2133044"/>
          </a:xfrm>
        </p:grpSpPr>
        <p:pic>
          <p:nvPicPr>
            <p:cNvPr id="4" name="Picture 3">
              <a:extLst>
                <a:ext uri="{FF2B5EF4-FFF2-40B4-BE49-F238E27FC236}">
                  <a16:creationId xmlns:a16="http://schemas.microsoft.com/office/drawing/2014/main" id="{6A901FF5-C881-96DB-8EFC-FD9019AA6275}"/>
                </a:ext>
              </a:extLst>
            </p:cNvPr>
            <p:cNvPicPr>
              <a:picLocks noChangeAspect="1"/>
            </p:cNvPicPr>
            <p:nvPr/>
          </p:nvPicPr>
          <p:blipFill>
            <a:blip r:embed="rId3"/>
            <a:stretch>
              <a:fillRect/>
            </a:stretch>
          </p:blipFill>
          <p:spPr>
            <a:xfrm>
              <a:off x="1206181" y="873316"/>
              <a:ext cx="2278332" cy="174225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E68C03-98F1-8166-CC50-31A0ACE6964D}"/>
                    </a:ext>
                  </a:extLst>
                </p:cNvPr>
                <p:cNvSpPr txBox="1"/>
                <p:nvPr/>
              </p:nvSpPr>
              <p:spPr>
                <a:xfrm>
                  <a:off x="494212" y="2606250"/>
                  <a:ext cx="3702270" cy="400110"/>
                </a:xfrm>
                <a:prstGeom prst="rect">
                  <a:avLst/>
                </a:prstGeom>
                <a:noFill/>
              </p:spPr>
              <p:txBody>
                <a:bodyPr wrap="square" rtlCol="0">
                  <a:spAutoFit/>
                </a:bodyPr>
                <a:lstStyle/>
                <a:p>
                  <a:r>
                    <a:rPr lang="en-US" sz="2000" dirty="0">
                      <a:solidFill>
                        <a:schemeClr val="accent6"/>
                      </a:solidFill>
                    </a:rPr>
                    <a:t>Using </a:t>
                  </a:r>
                  <a:r>
                    <a:rPr lang="en-US" sz="2000" dirty="0" err="1">
                      <a:solidFill>
                        <a:schemeClr val="accent6"/>
                      </a:solidFill>
                    </a:rPr>
                    <a:t>SUCCession</a:t>
                  </a:r>
                  <a:r>
                    <a:rPr lang="en-US" sz="2000" dirty="0">
                      <a:solidFill>
                        <a:schemeClr val="accent6"/>
                      </a:solidFill>
                    </a:rPr>
                    <a:t> to create </a:t>
                  </a:r>
                  <a14:m>
                    <m:oMath xmlns:m="http://schemas.openxmlformats.org/officeDocument/2006/math">
                      <m:r>
                        <a:rPr lang="en-US" sz="2000" smtClean="0">
                          <a:solidFill>
                            <a:schemeClr val="accent6"/>
                          </a:solidFill>
                          <a:latin typeface="Cambria Math" panose="02040503050406030204" pitchFamily="18" charset="0"/>
                        </a:rPr>
                        <m:t>ℕ</m:t>
                      </m:r>
                    </m:oMath>
                  </a14:m>
                  <a:endParaRPr lang="en-US" sz="2000" dirty="0">
                    <a:solidFill>
                      <a:schemeClr val="accent6"/>
                    </a:solidFill>
                  </a:endParaRPr>
                </a:p>
              </p:txBody>
            </p:sp>
          </mc:Choice>
          <mc:Fallback xmlns="">
            <p:sp>
              <p:nvSpPr>
                <p:cNvPr id="11" name="TextBox 10">
                  <a:extLst>
                    <a:ext uri="{FF2B5EF4-FFF2-40B4-BE49-F238E27FC236}">
                      <a16:creationId xmlns:a16="http://schemas.microsoft.com/office/drawing/2014/main" id="{BAE68C03-98F1-8166-CC50-31A0ACE6964D}"/>
                    </a:ext>
                  </a:extLst>
                </p:cNvPr>
                <p:cNvSpPr txBox="1">
                  <a:spLocks noRot="1" noChangeAspect="1" noMove="1" noResize="1" noEditPoints="1" noAdjustHandles="1" noChangeArrowheads="1" noChangeShapeType="1" noTextEdit="1"/>
                </p:cNvSpPr>
                <p:nvPr/>
              </p:nvSpPr>
              <p:spPr>
                <a:xfrm>
                  <a:off x="494212" y="2606250"/>
                  <a:ext cx="3702270" cy="400110"/>
                </a:xfrm>
                <a:prstGeom prst="rect">
                  <a:avLst/>
                </a:prstGeom>
                <a:blipFill>
                  <a:blip r:embed="rId4"/>
                  <a:stretch>
                    <a:fillRect l="-1812" t="-7692" b="-29231"/>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B70EBEBB-C48A-044E-E690-E038B8155767}"/>
              </a:ext>
            </a:extLst>
          </p:cNvPr>
          <p:cNvGrpSpPr/>
          <p:nvPr/>
        </p:nvGrpSpPr>
        <p:grpSpPr>
          <a:xfrm>
            <a:off x="5086721" y="765844"/>
            <a:ext cx="3145935" cy="2037092"/>
            <a:chOff x="5987701" y="2950859"/>
            <a:chExt cx="3145935" cy="2037092"/>
          </a:xfrm>
        </p:grpSpPr>
        <p:pic>
          <p:nvPicPr>
            <p:cNvPr id="10" name="Picture 9">
              <a:extLst>
                <a:ext uri="{FF2B5EF4-FFF2-40B4-BE49-F238E27FC236}">
                  <a16:creationId xmlns:a16="http://schemas.microsoft.com/office/drawing/2014/main" id="{AD873A24-F78C-74F8-FD69-9434DB1A2946}"/>
                </a:ext>
              </a:extLst>
            </p:cNvPr>
            <p:cNvPicPr>
              <a:picLocks noChangeAspect="1"/>
            </p:cNvPicPr>
            <p:nvPr/>
          </p:nvPicPr>
          <p:blipFill>
            <a:blip r:embed="rId5"/>
            <a:stretch>
              <a:fillRect/>
            </a:stretch>
          </p:blipFill>
          <p:spPr>
            <a:xfrm>
              <a:off x="5987701" y="2950859"/>
              <a:ext cx="3145935" cy="1683741"/>
            </a:xfrm>
            <a:prstGeom prst="rect">
              <a:avLst/>
            </a:prstGeom>
          </p:spPr>
        </p:pic>
        <p:sp>
          <p:nvSpPr>
            <p:cNvPr id="12" name="TextBox 11">
              <a:extLst>
                <a:ext uri="{FF2B5EF4-FFF2-40B4-BE49-F238E27FC236}">
                  <a16:creationId xmlns:a16="http://schemas.microsoft.com/office/drawing/2014/main" id="{6EAB7CDE-7F02-8015-4CA1-6AF0FC20888D}"/>
                </a:ext>
              </a:extLst>
            </p:cNvPr>
            <p:cNvSpPr txBox="1"/>
            <p:nvPr/>
          </p:nvSpPr>
          <p:spPr>
            <a:xfrm>
              <a:off x="6065069" y="4587841"/>
              <a:ext cx="2991198" cy="400110"/>
            </a:xfrm>
            <a:prstGeom prst="rect">
              <a:avLst/>
            </a:prstGeom>
            <a:noFill/>
          </p:spPr>
          <p:txBody>
            <a:bodyPr wrap="square" rtlCol="0">
              <a:spAutoFit/>
            </a:bodyPr>
            <a:lstStyle/>
            <a:p>
              <a:r>
                <a:rPr lang="en-US" sz="2000" dirty="0">
                  <a:solidFill>
                    <a:schemeClr val="accent6"/>
                  </a:solidFill>
                </a:rPr>
                <a:t>Addition and Subtraction</a:t>
              </a:r>
            </a:p>
          </p:txBody>
        </p:sp>
      </p:grpSp>
      <p:grpSp>
        <p:nvGrpSpPr>
          <p:cNvPr id="8" name="Group 7">
            <a:extLst>
              <a:ext uri="{FF2B5EF4-FFF2-40B4-BE49-F238E27FC236}">
                <a16:creationId xmlns:a16="http://schemas.microsoft.com/office/drawing/2014/main" id="{519E243C-F3B2-3289-C3D4-C2BCF1771408}"/>
              </a:ext>
            </a:extLst>
          </p:cNvPr>
          <p:cNvGrpSpPr/>
          <p:nvPr/>
        </p:nvGrpSpPr>
        <p:grpSpPr>
          <a:xfrm>
            <a:off x="5223600" y="3130405"/>
            <a:ext cx="2720250" cy="1647766"/>
            <a:chOff x="1012845" y="3333729"/>
            <a:chExt cx="2720250" cy="1647766"/>
          </a:xfrm>
        </p:grpSpPr>
        <p:pic>
          <p:nvPicPr>
            <p:cNvPr id="14" name="Picture 13">
              <a:extLst>
                <a:ext uri="{FF2B5EF4-FFF2-40B4-BE49-F238E27FC236}">
                  <a16:creationId xmlns:a16="http://schemas.microsoft.com/office/drawing/2014/main" id="{4F4A8022-3180-1C88-DFFB-00014C3463FC}"/>
                </a:ext>
              </a:extLst>
            </p:cNvPr>
            <p:cNvPicPr>
              <a:picLocks noChangeAspect="1"/>
            </p:cNvPicPr>
            <p:nvPr/>
          </p:nvPicPr>
          <p:blipFill>
            <a:blip r:embed="rId6"/>
            <a:srcRect l="2991" r="55632"/>
            <a:stretch/>
          </p:blipFill>
          <p:spPr>
            <a:xfrm>
              <a:off x="1012845" y="3333729"/>
              <a:ext cx="2720250" cy="1247656"/>
            </a:xfrm>
            <a:prstGeom prst="rect">
              <a:avLst/>
            </a:prstGeom>
          </p:spPr>
        </p:pic>
        <p:sp>
          <p:nvSpPr>
            <p:cNvPr id="15" name="TextBox 14">
              <a:extLst>
                <a:ext uri="{FF2B5EF4-FFF2-40B4-BE49-F238E27FC236}">
                  <a16:creationId xmlns:a16="http://schemas.microsoft.com/office/drawing/2014/main" id="{4EAED388-CC4A-D2D3-5E53-59845D02CB5D}"/>
                </a:ext>
              </a:extLst>
            </p:cNvPr>
            <p:cNvSpPr txBox="1"/>
            <p:nvPr/>
          </p:nvSpPr>
          <p:spPr>
            <a:xfrm>
              <a:off x="1737347" y="4581385"/>
              <a:ext cx="1271246" cy="400110"/>
            </a:xfrm>
            <a:prstGeom prst="rect">
              <a:avLst/>
            </a:prstGeom>
            <a:noFill/>
          </p:spPr>
          <p:txBody>
            <a:bodyPr wrap="square" rtlCol="0">
              <a:spAutoFit/>
            </a:bodyPr>
            <a:lstStyle/>
            <a:p>
              <a:r>
                <a:rPr lang="en-US" sz="2000" dirty="0">
                  <a:solidFill>
                    <a:schemeClr val="accent6"/>
                  </a:solidFill>
                </a:rPr>
                <a:t>Booleans</a:t>
              </a:r>
            </a:p>
          </p:txBody>
        </p:sp>
      </p:grpSp>
      <p:grpSp>
        <p:nvGrpSpPr>
          <p:cNvPr id="6" name="Group 5">
            <a:extLst>
              <a:ext uri="{FF2B5EF4-FFF2-40B4-BE49-F238E27FC236}">
                <a16:creationId xmlns:a16="http://schemas.microsoft.com/office/drawing/2014/main" id="{C41D6ECD-4FAF-9402-2F0B-19F5EB4063D6}"/>
              </a:ext>
            </a:extLst>
          </p:cNvPr>
          <p:cNvGrpSpPr/>
          <p:nvPr/>
        </p:nvGrpSpPr>
        <p:grpSpPr>
          <a:xfrm>
            <a:off x="1749649" y="2890980"/>
            <a:ext cx="2267004" cy="2271453"/>
            <a:chOff x="6141165" y="576558"/>
            <a:chExt cx="2267004" cy="2271453"/>
          </a:xfrm>
        </p:grpSpPr>
        <p:pic>
          <p:nvPicPr>
            <p:cNvPr id="20" name="Picture 19">
              <a:extLst>
                <a:ext uri="{FF2B5EF4-FFF2-40B4-BE49-F238E27FC236}">
                  <a16:creationId xmlns:a16="http://schemas.microsoft.com/office/drawing/2014/main" id="{AD6AAC88-B282-90A5-9CC1-1F1EE8BDD5EA}"/>
                </a:ext>
              </a:extLst>
            </p:cNvPr>
            <p:cNvPicPr>
              <a:picLocks noChangeAspect="1"/>
            </p:cNvPicPr>
            <p:nvPr/>
          </p:nvPicPr>
          <p:blipFill>
            <a:blip r:embed="rId7"/>
            <a:stretch>
              <a:fillRect/>
            </a:stretch>
          </p:blipFill>
          <p:spPr>
            <a:xfrm>
              <a:off x="6141165" y="576558"/>
              <a:ext cx="2267004" cy="1887191"/>
            </a:xfrm>
            <a:prstGeom prst="rect">
              <a:avLst/>
            </a:prstGeom>
          </p:spPr>
        </p:pic>
        <p:sp>
          <p:nvSpPr>
            <p:cNvPr id="21" name="TextBox 20">
              <a:extLst>
                <a:ext uri="{FF2B5EF4-FFF2-40B4-BE49-F238E27FC236}">
                  <a16:creationId xmlns:a16="http://schemas.microsoft.com/office/drawing/2014/main" id="{E429FBF7-79D5-3B11-D39D-C1C03CB34C74}"/>
                </a:ext>
              </a:extLst>
            </p:cNvPr>
            <p:cNvSpPr txBox="1"/>
            <p:nvPr/>
          </p:nvSpPr>
          <p:spPr>
            <a:xfrm>
              <a:off x="6328262" y="2447901"/>
              <a:ext cx="1892810" cy="400110"/>
            </a:xfrm>
            <a:prstGeom prst="rect">
              <a:avLst/>
            </a:prstGeom>
            <a:noFill/>
          </p:spPr>
          <p:txBody>
            <a:bodyPr wrap="square" rtlCol="0">
              <a:spAutoFit/>
            </a:bodyPr>
            <a:lstStyle/>
            <a:p>
              <a:r>
                <a:rPr lang="en-US" sz="2000" dirty="0">
                  <a:solidFill>
                    <a:schemeClr val="accent6"/>
                  </a:solidFill>
                </a:rPr>
                <a:t>List Operations</a:t>
              </a:r>
            </a:p>
          </p:txBody>
        </p:sp>
      </p:grpSp>
      <p:sp>
        <p:nvSpPr>
          <p:cNvPr id="9" name="TextBox 8">
            <a:extLst>
              <a:ext uri="{FF2B5EF4-FFF2-40B4-BE49-F238E27FC236}">
                <a16:creationId xmlns:a16="http://schemas.microsoft.com/office/drawing/2014/main" id="{0AB5FBBB-FECC-77FB-2A23-4D770D69125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22</a:t>
            </a:fld>
            <a:endParaRPr lang="en-US" dirty="0"/>
          </a:p>
        </p:txBody>
      </p:sp>
    </p:spTree>
    <p:extLst>
      <p:ext uri="{BB962C8B-B14F-4D97-AF65-F5344CB8AC3E}">
        <p14:creationId xmlns:p14="http://schemas.microsoft.com/office/powerpoint/2010/main" val="168412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EC6-6D23-B2B3-C73A-7B97EC0E4E1A}"/>
              </a:ext>
            </a:extLst>
          </p:cNvPr>
          <p:cNvSpPr>
            <a:spLocks noGrp="1"/>
          </p:cNvSpPr>
          <p:nvPr>
            <p:ph type="title"/>
          </p:nvPr>
        </p:nvSpPr>
        <p:spPr/>
        <p:txBody>
          <a:bodyPr/>
          <a:lstStyle/>
          <a:p>
            <a:r>
              <a:rPr lang="en-US" dirty="0"/>
              <a:t>Example of a TM - Revisited</a:t>
            </a:r>
          </a:p>
        </p:txBody>
      </p:sp>
      <p:grpSp>
        <p:nvGrpSpPr>
          <p:cNvPr id="7" name="Group 6">
            <a:extLst>
              <a:ext uri="{FF2B5EF4-FFF2-40B4-BE49-F238E27FC236}">
                <a16:creationId xmlns:a16="http://schemas.microsoft.com/office/drawing/2014/main" id="{198F625A-F8EB-F191-DD41-1A0FAF56A484}"/>
              </a:ext>
            </a:extLst>
          </p:cNvPr>
          <p:cNvGrpSpPr/>
          <p:nvPr/>
        </p:nvGrpSpPr>
        <p:grpSpPr>
          <a:xfrm>
            <a:off x="110643" y="1869252"/>
            <a:ext cx="3793361" cy="860288"/>
            <a:chOff x="223111" y="1631925"/>
            <a:chExt cx="3793361" cy="860288"/>
          </a:xfrm>
        </p:grpSpPr>
        <p:pic>
          <p:nvPicPr>
            <p:cNvPr id="4" name="Picture 3">
              <a:extLst>
                <a:ext uri="{FF2B5EF4-FFF2-40B4-BE49-F238E27FC236}">
                  <a16:creationId xmlns:a16="http://schemas.microsoft.com/office/drawing/2014/main" id="{0527571C-1705-837A-61BC-C90144CDA62F}"/>
                </a:ext>
              </a:extLst>
            </p:cNvPr>
            <p:cNvPicPr>
              <a:picLocks noChangeAspect="1"/>
            </p:cNvPicPr>
            <p:nvPr/>
          </p:nvPicPr>
          <p:blipFill>
            <a:blip r:embed="rId2"/>
            <a:stretch>
              <a:fillRect/>
            </a:stretch>
          </p:blipFill>
          <p:spPr>
            <a:xfrm>
              <a:off x="223111" y="1631925"/>
              <a:ext cx="3793361" cy="460178"/>
            </a:xfrm>
            <a:prstGeom prst="rect">
              <a:avLst/>
            </a:prstGeom>
          </p:spPr>
        </p:pic>
        <p:sp>
          <p:nvSpPr>
            <p:cNvPr id="6" name="TextBox 5">
              <a:extLst>
                <a:ext uri="{FF2B5EF4-FFF2-40B4-BE49-F238E27FC236}">
                  <a16:creationId xmlns:a16="http://schemas.microsoft.com/office/drawing/2014/main" id="{512D5791-7435-E65B-69D6-EE4862F1A601}"/>
                </a:ext>
              </a:extLst>
            </p:cNvPr>
            <p:cNvSpPr txBox="1"/>
            <p:nvPr/>
          </p:nvSpPr>
          <p:spPr>
            <a:xfrm>
              <a:off x="454463" y="2092103"/>
              <a:ext cx="3330659" cy="400110"/>
            </a:xfrm>
            <a:prstGeom prst="rect">
              <a:avLst/>
            </a:prstGeom>
            <a:noFill/>
          </p:spPr>
          <p:txBody>
            <a:bodyPr wrap="square" rtlCol="0">
              <a:spAutoFit/>
            </a:bodyPr>
            <a:lstStyle/>
            <a:p>
              <a:r>
                <a:rPr lang="en-US" sz="2000" dirty="0">
                  <a:solidFill>
                    <a:schemeClr val="accent6"/>
                  </a:solidFill>
                </a:rPr>
                <a:t>Simplified Lambda Calculus</a:t>
              </a:r>
            </a:p>
          </p:txBody>
        </p:sp>
      </p:grpSp>
      <p:grpSp>
        <p:nvGrpSpPr>
          <p:cNvPr id="3" name="Group 2">
            <a:extLst>
              <a:ext uri="{FF2B5EF4-FFF2-40B4-BE49-F238E27FC236}">
                <a16:creationId xmlns:a16="http://schemas.microsoft.com/office/drawing/2014/main" id="{4F250FBB-EFF9-6AC9-5F9A-3C1EE9D252B4}"/>
              </a:ext>
            </a:extLst>
          </p:cNvPr>
          <p:cNvGrpSpPr/>
          <p:nvPr/>
        </p:nvGrpSpPr>
        <p:grpSpPr>
          <a:xfrm>
            <a:off x="4125913" y="1166480"/>
            <a:ext cx="4907444" cy="3615130"/>
            <a:chOff x="4125913" y="1166480"/>
            <a:chExt cx="4907444" cy="3615130"/>
          </a:xfrm>
        </p:grpSpPr>
        <p:pic>
          <p:nvPicPr>
            <p:cNvPr id="5" name="Picture 4" descr="A diagram of a diagram&#10;&#10;Description automatically generated">
              <a:extLst>
                <a:ext uri="{FF2B5EF4-FFF2-40B4-BE49-F238E27FC236}">
                  <a16:creationId xmlns:a16="http://schemas.microsoft.com/office/drawing/2014/main" id="{6394D0E7-7846-8D97-4E71-C7BDA54CFBB4}"/>
                </a:ext>
              </a:extLst>
            </p:cNvPr>
            <p:cNvPicPr>
              <a:picLocks noChangeAspect="1"/>
            </p:cNvPicPr>
            <p:nvPr/>
          </p:nvPicPr>
          <p:blipFill>
            <a:blip r:embed="rId3"/>
            <a:stretch>
              <a:fillRect/>
            </a:stretch>
          </p:blipFill>
          <p:spPr>
            <a:xfrm>
              <a:off x="4125913" y="1166480"/>
              <a:ext cx="4907444" cy="3215020"/>
            </a:xfrm>
            <a:prstGeom prst="rect">
              <a:avLst/>
            </a:prstGeom>
          </p:spPr>
        </p:pic>
        <p:sp>
          <p:nvSpPr>
            <p:cNvPr id="10" name="TextBox 9">
              <a:extLst>
                <a:ext uri="{FF2B5EF4-FFF2-40B4-BE49-F238E27FC236}">
                  <a16:creationId xmlns:a16="http://schemas.microsoft.com/office/drawing/2014/main" id="{33C9C516-8D32-ED7A-522D-828A7D5A6CA4}"/>
                </a:ext>
              </a:extLst>
            </p:cNvPr>
            <p:cNvSpPr txBox="1"/>
            <p:nvPr/>
          </p:nvSpPr>
          <p:spPr>
            <a:xfrm>
              <a:off x="5826918" y="4381500"/>
              <a:ext cx="1505434" cy="400110"/>
            </a:xfrm>
            <a:prstGeom prst="rect">
              <a:avLst/>
            </a:prstGeom>
            <a:noFill/>
          </p:spPr>
          <p:txBody>
            <a:bodyPr wrap="square" rtlCol="0">
              <a:spAutoFit/>
            </a:bodyPr>
            <a:lstStyle/>
            <a:p>
              <a:r>
                <a:rPr lang="en-US" sz="2000" dirty="0">
                  <a:solidFill>
                    <a:schemeClr val="accent6"/>
                  </a:solidFill>
                </a:rPr>
                <a:t>Sample TM</a:t>
              </a:r>
            </a:p>
          </p:txBody>
        </p:sp>
      </p:grpSp>
      <p:sp>
        <p:nvSpPr>
          <p:cNvPr id="8" name="TextBox 7">
            <a:extLst>
              <a:ext uri="{FF2B5EF4-FFF2-40B4-BE49-F238E27FC236}">
                <a16:creationId xmlns:a16="http://schemas.microsoft.com/office/drawing/2014/main" id="{56F36C20-1E2D-89E5-C571-3113F8014DA8}"/>
              </a:ext>
            </a:extLst>
          </p:cNvPr>
          <p:cNvSpPr txBox="1"/>
          <p:nvPr/>
        </p:nvSpPr>
        <p:spPr>
          <a:xfrm>
            <a:off x="1933095" y="3189718"/>
            <a:ext cx="1739559" cy="1015663"/>
          </a:xfrm>
          <a:prstGeom prst="rect">
            <a:avLst/>
          </a:prstGeom>
          <a:noFill/>
        </p:spPr>
        <p:txBody>
          <a:bodyPr wrap="square" rtlCol="0">
            <a:spAutoFit/>
          </a:bodyPr>
          <a:lstStyle/>
          <a:p>
            <a:r>
              <a:rPr lang="en-US" sz="2000" dirty="0">
                <a:solidFill>
                  <a:schemeClr val="accent6"/>
                </a:solidFill>
              </a:rPr>
              <a:t>Input: 11…10</a:t>
            </a:r>
          </a:p>
          <a:p>
            <a:endParaRPr lang="en-US" sz="2000" dirty="0">
              <a:solidFill>
                <a:schemeClr val="accent6"/>
              </a:solidFill>
            </a:endParaRPr>
          </a:p>
          <a:p>
            <a:r>
              <a:rPr lang="en-US" sz="2000" dirty="0">
                <a:solidFill>
                  <a:schemeClr val="accent6"/>
                </a:solidFill>
              </a:rPr>
              <a:t>Output: {0,1}</a:t>
            </a:r>
          </a:p>
        </p:txBody>
      </p:sp>
      <p:sp>
        <p:nvSpPr>
          <p:cNvPr id="9" name="TextBox 8">
            <a:extLst>
              <a:ext uri="{FF2B5EF4-FFF2-40B4-BE49-F238E27FC236}">
                <a16:creationId xmlns:a16="http://schemas.microsoft.com/office/drawing/2014/main" id="{C5F73659-9BA6-9552-C0E0-98E9FF59B2D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23</a:t>
            </a:fld>
            <a:endParaRPr lang="en-US" dirty="0"/>
          </a:p>
        </p:txBody>
      </p:sp>
    </p:spTree>
    <p:extLst>
      <p:ext uri="{BB962C8B-B14F-4D97-AF65-F5344CB8AC3E}">
        <p14:creationId xmlns:p14="http://schemas.microsoft.com/office/powerpoint/2010/main" val="37669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3643-587C-DBA7-58F0-7C112B31F548}"/>
              </a:ext>
            </a:extLst>
          </p:cNvPr>
          <p:cNvSpPr>
            <a:spLocks noGrp="1"/>
          </p:cNvSpPr>
          <p:nvPr>
            <p:ph type="title"/>
          </p:nvPr>
        </p:nvSpPr>
        <p:spPr/>
        <p:txBody>
          <a:bodyPr/>
          <a:lstStyle/>
          <a:p>
            <a:r>
              <a:rPr lang="en-US" dirty="0"/>
              <a:t>Lambda Calculus Expanded</a:t>
            </a:r>
          </a:p>
        </p:txBody>
      </p:sp>
      <p:pic>
        <p:nvPicPr>
          <p:cNvPr id="8" name="Picture 7">
            <a:extLst>
              <a:ext uri="{FF2B5EF4-FFF2-40B4-BE49-F238E27FC236}">
                <a16:creationId xmlns:a16="http://schemas.microsoft.com/office/drawing/2014/main" id="{D5FF92F3-18E3-04D6-A41E-B2FC0554B8FD}"/>
              </a:ext>
            </a:extLst>
          </p:cNvPr>
          <p:cNvPicPr>
            <a:picLocks noChangeAspect="1"/>
          </p:cNvPicPr>
          <p:nvPr/>
        </p:nvPicPr>
        <p:blipFill>
          <a:blip r:embed="rId2"/>
          <a:stretch>
            <a:fillRect/>
          </a:stretch>
        </p:blipFill>
        <p:spPr>
          <a:xfrm>
            <a:off x="200336" y="2472941"/>
            <a:ext cx="8743325" cy="1358426"/>
          </a:xfrm>
          <a:prstGeom prst="rect">
            <a:avLst/>
          </a:prstGeom>
        </p:spPr>
      </p:pic>
      <p:sp>
        <p:nvSpPr>
          <p:cNvPr id="3" name="TextBox 2">
            <a:extLst>
              <a:ext uri="{FF2B5EF4-FFF2-40B4-BE49-F238E27FC236}">
                <a16:creationId xmlns:a16="http://schemas.microsoft.com/office/drawing/2014/main" id="{FA64DC33-3184-ABC5-B34F-167EBD56C54A}"/>
              </a:ext>
            </a:extLst>
          </p:cNvPr>
          <p:cNvSpPr txBox="1"/>
          <p:nvPr/>
        </p:nvSpPr>
        <p:spPr>
          <a:xfrm>
            <a:off x="1584324" y="4245046"/>
            <a:ext cx="5975350" cy="400110"/>
          </a:xfrm>
          <a:prstGeom prst="rect">
            <a:avLst/>
          </a:prstGeom>
          <a:noFill/>
        </p:spPr>
        <p:txBody>
          <a:bodyPr wrap="square" rtlCol="0">
            <a:spAutoFit/>
          </a:bodyPr>
          <a:lstStyle/>
          <a:p>
            <a:r>
              <a:rPr lang="en-US" sz="2000" dirty="0">
                <a:solidFill>
                  <a:schemeClr val="accent6"/>
                </a:solidFill>
              </a:rPr>
              <a:t>Expansion of a simpler lambda calculus expression</a:t>
            </a:r>
          </a:p>
        </p:txBody>
      </p:sp>
      <p:sp>
        <p:nvSpPr>
          <p:cNvPr id="4" name="TextBox 3">
            <a:extLst>
              <a:ext uri="{FF2B5EF4-FFF2-40B4-BE49-F238E27FC236}">
                <a16:creationId xmlns:a16="http://schemas.microsoft.com/office/drawing/2014/main" id="{503E7361-4AC6-2FB6-AC3B-E518F24ADD74}"/>
              </a:ext>
            </a:extLst>
          </p:cNvPr>
          <p:cNvSpPr txBox="1"/>
          <p:nvPr/>
        </p:nvSpPr>
        <p:spPr>
          <a:xfrm>
            <a:off x="3658110" y="1597597"/>
            <a:ext cx="2545840" cy="461665"/>
          </a:xfrm>
          <a:prstGeom prst="rect">
            <a:avLst/>
          </a:prstGeom>
          <a:noFill/>
        </p:spPr>
        <p:txBody>
          <a:bodyPr wrap="square" rtlCol="0">
            <a:spAutoFit/>
          </a:bodyPr>
          <a:lstStyle/>
          <a:p>
            <a:r>
              <a:rPr lang="en-US" sz="2400" dirty="0">
                <a:solidFill>
                  <a:schemeClr val="accent6"/>
                </a:solidFill>
              </a:rPr>
              <a:t>MOD (</a:t>
            </a:r>
            <a:r>
              <a:rPr lang="en-US" sz="2400" b="1" dirty="0">
                <a:solidFill>
                  <a:schemeClr val="accent6"/>
                </a:solidFill>
              </a:rPr>
              <a:t>INPUT</a:t>
            </a:r>
            <a:r>
              <a:rPr lang="en-US" sz="2400" dirty="0">
                <a:solidFill>
                  <a:schemeClr val="accent6"/>
                </a:solidFill>
              </a:rPr>
              <a:t> 2)</a:t>
            </a:r>
          </a:p>
        </p:txBody>
      </p:sp>
      <p:sp>
        <p:nvSpPr>
          <p:cNvPr id="5" name="TextBox 4">
            <a:extLst>
              <a:ext uri="{FF2B5EF4-FFF2-40B4-BE49-F238E27FC236}">
                <a16:creationId xmlns:a16="http://schemas.microsoft.com/office/drawing/2014/main" id="{9EE3B365-1A24-2376-0FB5-8957F4A9C04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24</a:t>
            </a:fld>
            <a:endParaRPr lang="en-US" dirty="0"/>
          </a:p>
        </p:txBody>
      </p:sp>
    </p:spTree>
    <p:extLst>
      <p:ext uri="{BB962C8B-B14F-4D97-AF65-F5344CB8AC3E}">
        <p14:creationId xmlns:p14="http://schemas.microsoft.com/office/powerpoint/2010/main" val="2764483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EE15BD06-42A5-0867-60EF-24880D5C395F}"/>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54CD0469-1F4B-2C63-281D-4583BBC833CC}"/>
              </a:ext>
            </a:extLst>
          </p:cNvPr>
          <p:cNvSpPr txBox="1">
            <a:spLocks noGrp="1"/>
          </p:cNvSpPr>
          <p:nvPr>
            <p:ph type="title"/>
          </p:nvPr>
        </p:nvSpPr>
        <p:spPr>
          <a:xfrm>
            <a:off x="2358300" y="1290431"/>
            <a:ext cx="471690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Proteus Proofs</a:t>
            </a:r>
            <a:endParaRPr dirty="0"/>
          </a:p>
        </p:txBody>
      </p:sp>
      <p:sp>
        <p:nvSpPr>
          <p:cNvPr id="4150" name="Google Shape;4150;p36">
            <a:extLst>
              <a:ext uri="{FF2B5EF4-FFF2-40B4-BE49-F238E27FC236}">
                <a16:creationId xmlns:a16="http://schemas.microsoft.com/office/drawing/2014/main" id="{D8E76AA4-1E5A-9676-6F70-E02646CFED23}"/>
              </a:ext>
            </a:extLst>
          </p:cNvPr>
          <p:cNvSpPr txBox="1">
            <a:spLocks noGrp="1"/>
          </p:cNvSpPr>
          <p:nvPr>
            <p:ph type="title" idx="2"/>
          </p:nvPr>
        </p:nvSpPr>
        <p:spPr>
          <a:xfrm>
            <a:off x="529500" y="1165546"/>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4151" name="Google Shape;4151;p36">
            <a:extLst>
              <a:ext uri="{FF2B5EF4-FFF2-40B4-BE49-F238E27FC236}">
                <a16:creationId xmlns:a16="http://schemas.microsoft.com/office/drawing/2014/main" id="{AD09A04B-80F8-05B8-EEBA-515C0DD0AA05}"/>
              </a:ext>
            </a:extLst>
          </p:cNvPr>
          <p:cNvSpPr txBox="1">
            <a:spLocks noGrp="1"/>
          </p:cNvSpPr>
          <p:nvPr>
            <p:ph type="subTitle" idx="1"/>
          </p:nvPr>
        </p:nvSpPr>
        <p:spPr>
          <a:xfrm>
            <a:off x="669200" y="2479031"/>
            <a:ext cx="479815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Formal definition using Automata Theory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Conway’s Game of Life</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Rule 110</a:t>
            </a:r>
          </a:p>
        </p:txBody>
      </p:sp>
      <p:grpSp>
        <p:nvGrpSpPr>
          <p:cNvPr id="9" name="Group 8">
            <a:extLst>
              <a:ext uri="{FF2B5EF4-FFF2-40B4-BE49-F238E27FC236}">
                <a16:creationId xmlns:a16="http://schemas.microsoft.com/office/drawing/2014/main" id="{E329D89B-7798-1E3C-AF8B-C47CE85DEAAB}"/>
              </a:ext>
            </a:extLst>
          </p:cNvPr>
          <p:cNvGrpSpPr/>
          <p:nvPr/>
        </p:nvGrpSpPr>
        <p:grpSpPr>
          <a:xfrm>
            <a:off x="5732796" y="2339742"/>
            <a:ext cx="2791944" cy="2617428"/>
            <a:chOff x="5223520" y="282163"/>
            <a:chExt cx="3478055" cy="3260652"/>
          </a:xfrm>
        </p:grpSpPr>
        <p:grpSp>
          <p:nvGrpSpPr>
            <p:cNvPr id="5" name="Google Shape;14590;p79">
              <a:extLst>
                <a:ext uri="{FF2B5EF4-FFF2-40B4-BE49-F238E27FC236}">
                  <a16:creationId xmlns:a16="http://schemas.microsoft.com/office/drawing/2014/main" id="{8571196A-4C86-A00F-51E9-3DFB86A00A9F}"/>
                </a:ext>
              </a:extLst>
            </p:cNvPr>
            <p:cNvGrpSpPr/>
            <p:nvPr/>
          </p:nvGrpSpPr>
          <p:grpSpPr>
            <a:xfrm>
              <a:off x="6322076" y="560707"/>
              <a:ext cx="1697531" cy="1674978"/>
              <a:chOff x="-6713448" y="2397907"/>
              <a:chExt cx="295375" cy="291451"/>
            </a:xfrm>
          </p:grpSpPr>
          <p:sp>
            <p:nvSpPr>
              <p:cNvPr id="6" name="Google Shape;14591;p79">
                <a:extLst>
                  <a:ext uri="{FF2B5EF4-FFF2-40B4-BE49-F238E27FC236}">
                    <a16:creationId xmlns:a16="http://schemas.microsoft.com/office/drawing/2014/main" id="{0E44AB83-6599-577F-4543-CCB9C43A9CC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adFill>
                <a:gsLst>
                  <a:gs pos="0">
                    <a:srgbClr val="FA8789"/>
                  </a:gs>
                  <a:gs pos="100000">
                    <a:srgbClr val="F38D5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92;p79">
                <a:extLst>
                  <a:ext uri="{FF2B5EF4-FFF2-40B4-BE49-F238E27FC236}">
                    <a16:creationId xmlns:a16="http://schemas.microsoft.com/office/drawing/2014/main" id="{AF734251-6172-702D-911B-C2FEE177BA1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adFill>
                <a:gsLst>
                  <a:gs pos="100000">
                    <a:srgbClr val="F38D51"/>
                  </a:gs>
                  <a:gs pos="0">
                    <a:srgbClr val="FA8789"/>
                  </a:gs>
                </a:gsLst>
                <a:lin ang="189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2849;p73">
              <a:extLst>
                <a:ext uri="{FF2B5EF4-FFF2-40B4-BE49-F238E27FC236}">
                  <a16:creationId xmlns:a16="http://schemas.microsoft.com/office/drawing/2014/main" id="{0B991AE6-D9DA-38E2-97D2-C22EDA361B43}"/>
                </a:ext>
              </a:extLst>
            </p:cNvPr>
            <p:cNvSpPr/>
            <p:nvPr/>
          </p:nvSpPr>
          <p:spPr>
            <a:xfrm>
              <a:off x="5223520" y="282163"/>
              <a:ext cx="3478055" cy="326065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gradFill>
              <a:gsLst>
                <a:gs pos="0">
                  <a:srgbClr val="F38D51"/>
                </a:gs>
                <a:gs pos="100000">
                  <a:srgbClr val="FA8789"/>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2CADDE63-1F1E-6978-2DCD-C27BA4D1CFE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25</a:t>
            </a:fld>
            <a:endParaRPr lang="en-US" dirty="0"/>
          </a:p>
        </p:txBody>
      </p:sp>
    </p:spTree>
    <p:extLst>
      <p:ext uri="{BB962C8B-B14F-4D97-AF65-F5344CB8AC3E}">
        <p14:creationId xmlns:p14="http://schemas.microsoft.com/office/powerpoint/2010/main" val="225179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C90507-C4EE-2F0A-279E-9A40FDCAB5A7}"/>
              </a:ext>
            </a:extLst>
          </p:cNvPr>
          <p:cNvSpPr>
            <a:spLocks noGrp="1"/>
          </p:cNvSpPr>
          <p:nvPr>
            <p:ph type="title"/>
          </p:nvPr>
        </p:nvSpPr>
        <p:spPr/>
        <p:txBody>
          <a:bodyPr/>
          <a:lstStyle/>
          <a:p>
            <a:r>
              <a:rPr lang="en-US" dirty="0"/>
              <a:t>Automata Theory</a:t>
            </a:r>
          </a:p>
        </p:txBody>
      </p:sp>
      <p:sp>
        <p:nvSpPr>
          <p:cNvPr id="6" name="TextBox 5">
            <a:extLst>
              <a:ext uri="{FF2B5EF4-FFF2-40B4-BE49-F238E27FC236}">
                <a16:creationId xmlns:a16="http://schemas.microsoft.com/office/drawing/2014/main" id="{05954992-0202-C985-C18B-0F0CF9FFF8D3}"/>
              </a:ext>
            </a:extLst>
          </p:cNvPr>
          <p:cNvSpPr txBox="1"/>
          <p:nvPr/>
        </p:nvSpPr>
        <p:spPr>
          <a:xfrm>
            <a:off x="348928" y="1159491"/>
            <a:ext cx="3444139" cy="3416320"/>
          </a:xfrm>
          <a:prstGeom prst="rect">
            <a:avLst/>
          </a:prstGeom>
          <a:noFill/>
        </p:spPr>
        <p:txBody>
          <a:bodyPr wrap="square" rtlCol="0">
            <a:spAutoFit/>
          </a:bodyPr>
          <a:lstStyle/>
          <a:p>
            <a:r>
              <a:rPr lang="en-US" sz="2400" dirty="0">
                <a:solidFill>
                  <a:schemeClr val="accent6"/>
                </a:solidFill>
              </a:rPr>
              <a:t>Using Rice’s Theorem, Proteus programs are </a:t>
            </a:r>
            <a:r>
              <a:rPr lang="en-US" sz="2400" u="sng" dirty="0">
                <a:solidFill>
                  <a:schemeClr val="accent6"/>
                </a:solidFill>
              </a:rPr>
              <a:t>undecidable</a:t>
            </a:r>
            <a:endParaRPr lang="en-US" sz="2400" dirty="0">
              <a:solidFill>
                <a:schemeClr val="accent6"/>
              </a:solidFill>
            </a:endParaRPr>
          </a:p>
          <a:p>
            <a:endParaRPr lang="en-US" sz="2400" dirty="0">
              <a:solidFill>
                <a:schemeClr val="accent6"/>
              </a:solidFill>
            </a:endParaRPr>
          </a:p>
          <a:p>
            <a:r>
              <a:rPr lang="en-US" sz="2400" dirty="0">
                <a:solidFill>
                  <a:schemeClr val="accent6"/>
                </a:solidFill>
              </a:rPr>
              <a:t>Must define a TM using Proteus</a:t>
            </a:r>
          </a:p>
          <a:p>
            <a:endParaRPr lang="en-US" sz="2400" dirty="0">
              <a:solidFill>
                <a:schemeClr val="accent6"/>
              </a:solidFill>
            </a:endParaRPr>
          </a:p>
          <a:p>
            <a:r>
              <a:rPr lang="en-US" sz="2400" b="1" dirty="0">
                <a:solidFill>
                  <a:schemeClr val="accent6"/>
                </a:solidFill>
              </a:rPr>
              <a:t>Note</a:t>
            </a:r>
            <a:r>
              <a:rPr lang="en-US" sz="2400" dirty="0">
                <a:solidFill>
                  <a:schemeClr val="accent6"/>
                </a:solidFill>
              </a:rPr>
              <a:t>: all cells are </a:t>
            </a:r>
            <a:br>
              <a:rPr lang="en-US" sz="2400" dirty="0">
                <a:solidFill>
                  <a:schemeClr val="accent6"/>
                </a:solidFill>
              </a:rPr>
            </a:br>
            <a:r>
              <a:rPr lang="en-US" sz="2400" u="sng" dirty="0">
                <a:solidFill>
                  <a:schemeClr val="accent6"/>
                </a:solidFill>
              </a:rPr>
              <a:t>state machines</a:t>
            </a:r>
          </a:p>
        </p:txBody>
      </p:sp>
      <p:grpSp>
        <p:nvGrpSpPr>
          <p:cNvPr id="10" name="Group 9">
            <a:extLst>
              <a:ext uri="{FF2B5EF4-FFF2-40B4-BE49-F238E27FC236}">
                <a16:creationId xmlns:a16="http://schemas.microsoft.com/office/drawing/2014/main" id="{BE908607-0773-B575-045C-30DAF3BB2217}"/>
              </a:ext>
            </a:extLst>
          </p:cNvPr>
          <p:cNvGrpSpPr/>
          <p:nvPr/>
        </p:nvGrpSpPr>
        <p:grpSpPr>
          <a:xfrm>
            <a:off x="4534095" y="48000"/>
            <a:ext cx="4551263" cy="2373504"/>
            <a:chOff x="4379276" y="125410"/>
            <a:chExt cx="4551263" cy="2373504"/>
          </a:xfrm>
        </p:grpSpPr>
        <p:pic>
          <p:nvPicPr>
            <p:cNvPr id="8" name="Picture 7" descr="A screen shot of a cell&#10;&#10;Description automatically generated">
              <a:extLst>
                <a:ext uri="{FF2B5EF4-FFF2-40B4-BE49-F238E27FC236}">
                  <a16:creationId xmlns:a16="http://schemas.microsoft.com/office/drawing/2014/main" id="{EE623208-1370-A1E4-9ECE-7D6C416B2B78}"/>
                </a:ext>
              </a:extLst>
            </p:cNvPr>
            <p:cNvPicPr>
              <a:picLocks noChangeAspect="1"/>
            </p:cNvPicPr>
            <p:nvPr/>
          </p:nvPicPr>
          <p:blipFill>
            <a:blip r:embed="rId3"/>
            <a:stretch>
              <a:fillRect/>
            </a:stretch>
          </p:blipFill>
          <p:spPr>
            <a:xfrm>
              <a:off x="4379276" y="125410"/>
              <a:ext cx="4551263" cy="2065727"/>
            </a:xfrm>
            <a:prstGeom prst="rect">
              <a:avLst/>
            </a:prstGeom>
          </p:spPr>
        </p:pic>
        <p:sp>
          <p:nvSpPr>
            <p:cNvPr id="9" name="TextBox 8">
              <a:extLst>
                <a:ext uri="{FF2B5EF4-FFF2-40B4-BE49-F238E27FC236}">
                  <a16:creationId xmlns:a16="http://schemas.microsoft.com/office/drawing/2014/main" id="{63249519-DA7B-8418-28CD-32E7D73AAE49}"/>
                </a:ext>
              </a:extLst>
            </p:cNvPr>
            <p:cNvSpPr txBox="1"/>
            <p:nvPr/>
          </p:nvSpPr>
          <p:spPr>
            <a:xfrm>
              <a:off x="5534937" y="2191137"/>
              <a:ext cx="2239939" cy="307777"/>
            </a:xfrm>
            <a:prstGeom prst="rect">
              <a:avLst/>
            </a:prstGeom>
            <a:noFill/>
          </p:spPr>
          <p:txBody>
            <a:bodyPr wrap="square" rtlCol="0">
              <a:spAutoFit/>
            </a:bodyPr>
            <a:lstStyle/>
            <a:p>
              <a:r>
                <a:rPr lang="en-US" dirty="0">
                  <a:solidFill>
                    <a:schemeClr val="accent6"/>
                  </a:solidFill>
                </a:rPr>
                <a:t>Theoretical Design of TM</a:t>
              </a:r>
            </a:p>
          </p:txBody>
        </p:sp>
      </p:grpSp>
      <p:grpSp>
        <p:nvGrpSpPr>
          <p:cNvPr id="14" name="Group 13">
            <a:extLst>
              <a:ext uri="{FF2B5EF4-FFF2-40B4-BE49-F238E27FC236}">
                <a16:creationId xmlns:a16="http://schemas.microsoft.com/office/drawing/2014/main" id="{4D71694D-CAAE-4712-D47B-EFB93F551C4F}"/>
              </a:ext>
            </a:extLst>
          </p:cNvPr>
          <p:cNvGrpSpPr/>
          <p:nvPr/>
        </p:nvGrpSpPr>
        <p:grpSpPr>
          <a:xfrm>
            <a:off x="4513360" y="2443365"/>
            <a:ext cx="4571998" cy="2667002"/>
            <a:chOff x="4513360" y="2418515"/>
            <a:chExt cx="4571998" cy="2667002"/>
          </a:xfrm>
        </p:grpSpPr>
        <p:pic>
          <p:nvPicPr>
            <p:cNvPr id="12" name="Picture 11" descr="A diagram of a network&#10;&#10;Description automatically generated">
              <a:extLst>
                <a:ext uri="{FF2B5EF4-FFF2-40B4-BE49-F238E27FC236}">
                  <a16:creationId xmlns:a16="http://schemas.microsoft.com/office/drawing/2014/main" id="{8DC95B2A-A5A6-FB49-797A-6877C3165382}"/>
                </a:ext>
              </a:extLst>
            </p:cNvPr>
            <p:cNvPicPr>
              <a:picLocks noChangeAspect="1"/>
            </p:cNvPicPr>
            <p:nvPr/>
          </p:nvPicPr>
          <p:blipFill>
            <a:blip r:embed="rId4"/>
            <a:stretch>
              <a:fillRect/>
            </a:stretch>
          </p:blipFill>
          <p:spPr>
            <a:xfrm>
              <a:off x="4513360" y="2418515"/>
              <a:ext cx="4571998" cy="2404511"/>
            </a:xfrm>
            <a:prstGeom prst="rect">
              <a:avLst/>
            </a:prstGeom>
          </p:spPr>
        </p:pic>
        <p:sp>
          <p:nvSpPr>
            <p:cNvPr id="13" name="TextBox 12">
              <a:extLst>
                <a:ext uri="{FF2B5EF4-FFF2-40B4-BE49-F238E27FC236}">
                  <a16:creationId xmlns:a16="http://schemas.microsoft.com/office/drawing/2014/main" id="{D4141143-0A3E-DAEC-2C96-D5D16FC7732C}"/>
                </a:ext>
              </a:extLst>
            </p:cNvPr>
            <p:cNvSpPr txBox="1"/>
            <p:nvPr/>
          </p:nvSpPr>
          <p:spPr>
            <a:xfrm>
              <a:off x="5979034" y="4777740"/>
              <a:ext cx="1640649" cy="307777"/>
            </a:xfrm>
            <a:prstGeom prst="rect">
              <a:avLst/>
            </a:prstGeom>
            <a:noFill/>
          </p:spPr>
          <p:txBody>
            <a:bodyPr wrap="square" rtlCol="0">
              <a:spAutoFit/>
            </a:bodyPr>
            <a:lstStyle/>
            <a:p>
              <a:r>
                <a:rPr lang="en-US" dirty="0">
                  <a:solidFill>
                    <a:schemeClr val="accent6"/>
                  </a:solidFill>
                </a:rPr>
                <a:t>TM State Diagram</a:t>
              </a:r>
            </a:p>
          </p:txBody>
        </p:sp>
      </p:grpSp>
      <p:sp>
        <p:nvSpPr>
          <p:cNvPr id="7" name="Rectangle 6">
            <a:extLst>
              <a:ext uri="{FF2B5EF4-FFF2-40B4-BE49-F238E27FC236}">
                <a16:creationId xmlns:a16="http://schemas.microsoft.com/office/drawing/2014/main" id="{82677B3D-233C-882A-C5B0-3188BC69B231}"/>
              </a:ext>
            </a:extLst>
          </p:cNvPr>
          <p:cNvSpPr/>
          <p:nvPr/>
        </p:nvSpPr>
        <p:spPr>
          <a:xfrm>
            <a:off x="7434470" y="361219"/>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F82BA-B987-C3C2-5EB3-35EF735D351F}"/>
              </a:ext>
            </a:extLst>
          </p:cNvPr>
          <p:cNvSpPr/>
          <p:nvPr/>
        </p:nvSpPr>
        <p:spPr>
          <a:xfrm>
            <a:off x="6891448" y="404980"/>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F2ECEE-86B7-5260-770D-734BD620CE1C}"/>
              </a:ext>
            </a:extLst>
          </p:cNvPr>
          <p:cNvSpPr/>
          <p:nvPr/>
        </p:nvSpPr>
        <p:spPr>
          <a:xfrm>
            <a:off x="6321846" y="361219"/>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57373D-6482-9DC0-9D3E-28285A7DCE57}"/>
              </a:ext>
            </a:extLst>
          </p:cNvPr>
          <p:cNvSpPr/>
          <p:nvPr/>
        </p:nvSpPr>
        <p:spPr>
          <a:xfrm>
            <a:off x="5817617" y="398397"/>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C1C7327-F0AA-B781-F013-8507476B6947}"/>
              </a:ext>
            </a:extLst>
          </p:cNvPr>
          <p:cNvSpPr txBox="1"/>
          <p:nvPr/>
        </p:nvSpPr>
        <p:spPr>
          <a:xfrm>
            <a:off x="5764696" y="332333"/>
            <a:ext cx="2773018" cy="307777"/>
          </a:xfrm>
          <a:prstGeom prst="rect">
            <a:avLst/>
          </a:prstGeom>
          <a:noFill/>
        </p:spPr>
        <p:txBody>
          <a:bodyPr wrap="square" rtlCol="0">
            <a:spAutoFit/>
          </a:bodyPr>
          <a:lstStyle/>
          <a:p>
            <a:r>
              <a:rPr lang="en-US" dirty="0">
                <a:solidFill>
                  <a:schemeClr val="accent6"/>
                </a:solidFill>
              </a:rPr>
              <a:t>C</a:t>
            </a:r>
            <a:r>
              <a:rPr lang="en-US" baseline="-25000" dirty="0">
                <a:solidFill>
                  <a:schemeClr val="accent6"/>
                </a:solidFill>
              </a:rPr>
              <a:t>0</a:t>
            </a:r>
            <a:r>
              <a:rPr lang="en-US" dirty="0">
                <a:solidFill>
                  <a:schemeClr val="accent6"/>
                </a:solidFill>
              </a:rPr>
              <a:t>        C</a:t>
            </a:r>
            <a:r>
              <a:rPr lang="en-US" baseline="-25000" dirty="0">
                <a:solidFill>
                  <a:schemeClr val="accent6"/>
                </a:solidFill>
              </a:rPr>
              <a:t>1</a:t>
            </a:r>
            <a:r>
              <a:rPr lang="en-US" dirty="0">
                <a:solidFill>
                  <a:schemeClr val="accent6"/>
                </a:solidFill>
              </a:rPr>
              <a:t>       …       C</a:t>
            </a:r>
            <a:r>
              <a:rPr lang="en-US" baseline="-25000" dirty="0">
                <a:solidFill>
                  <a:schemeClr val="accent6"/>
                </a:solidFill>
              </a:rPr>
              <a:t>n</a:t>
            </a:r>
            <a:endParaRPr lang="en-US" dirty="0">
              <a:solidFill>
                <a:schemeClr val="accent6"/>
              </a:solidFill>
            </a:endParaRPr>
          </a:p>
        </p:txBody>
      </p:sp>
      <p:sp>
        <p:nvSpPr>
          <p:cNvPr id="2" name="TextBox 1">
            <a:extLst>
              <a:ext uri="{FF2B5EF4-FFF2-40B4-BE49-F238E27FC236}">
                <a16:creationId xmlns:a16="http://schemas.microsoft.com/office/drawing/2014/main" id="{7539BBA8-74D6-9ACD-5E82-7F25932C1AE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26</a:t>
            </a:fld>
            <a:endParaRPr lang="en-US" dirty="0"/>
          </a:p>
        </p:txBody>
      </p:sp>
    </p:spTree>
    <p:extLst>
      <p:ext uri="{BB962C8B-B14F-4D97-AF65-F5344CB8AC3E}">
        <p14:creationId xmlns:p14="http://schemas.microsoft.com/office/powerpoint/2010/main" val="83098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D7C5-58FE-8E53-EDB9-AE1087FF73F7}"/>
              </a:ext>
            </a:extLst>
          </p:cNvPr>
          <p:cNvSpPr>
            <a:spLocks noGrp="1"/>
          </p:cNvSpPr>
          <p:nvPr>
            <p:ph type="title"/>
          </p:nvPr>
        </p:nvSpPr>
        <p:spPr>
          <a:xfrm>
            <a:off x="968181" y="0"/>
            <a:ext cx="6848098" cy="548700"/>
          </a:xfrm>
        </p:spPr>
        <p:txBody>
          <a:bodyPr/>
          <a:lstStyle/>
          <a:p>
            <a:r>
              <a:rPr lang="en-US" dirty="0"/>
              <a:t>TM made in Proteus – Program Start</a:t>
            </a:r>
          </a:p>
        </p:txBody>
      </p:sp>
      <p:pic>
        <p:nvPicPr>
          <p:cNvPr id="4" name="Picture 3" descr="A diagram of a network&#10;&#10;Description automatically generated">
            <a:extLst>
              <a:ext uri="{FF2B5EF4-FFF2-40B4-BE49-F238E27FC236}">
                <a16:creationId xmlns:a16="http://schemas.microsoft.com/office/drawing/2014/main" id="{20C08033-990E-C8D6-F3C5-B45D9C1B08CB}"/>
              </a:ext>
            </a:extLst>
          </p:cNvPr>
          <p:cNvPicPr>
            <a:picLocks noChangeAspect="1"/>
          </p:cNvPicPr>
          <p:nvPr/>
        </p:nvPicPr>
        <p:blipFill>
          <a:blip r:embed="rId2"/>
          <a:srcRect r="37551" b="81113"/>
          <a:stretch/>
        </p:blipFill>
        <p:spPr>
          <a:xfrm>
            <a:off x="260350" y="690776"/>
            <a:ext cx="8263761" cy="1314443"/>
          </a:xfrm>
          <a:prstGeom prst="rect">
            <a:avLst/>
          </a:prstGeom>
        </p:spPr>
      </p:pic>
      <p:sp>
        <p:nvSpPr>
          <p:cNvPr id="5" name="TextBox 4">
            <a:extLst>
              <a:ext uri="{FF2B5EF4-FFF2-40B4-BE49-F238E27FC236}">
                <a16:creationId xmlns:a16="http://schemas.microsoft.com/office/drawing/2014/main" id="{342868AF-BB10-C435-9BE4-73E7CD237A14}"/>
              </a:ext>
            </a:extLst>
          </p:cNvPr>
          <p:cNvSpPr txBox="1"/>
          <p:nvPr/>
        </p:nvSpPr>
        <p:spPr>
          <a:xfrm>
            <a:off x="1878458" y="2005219"/>
            <a:ext cx="5387083" cy="400110"/>
          </a:xfrm>
          <a:prstGeom prst="rect">
            <a:avLst/>
          </a:prstGeom>
          <a:noFill/>
        </p:spPr>
        <p:txBody>
          <a:bodyPr wrap="square" rtlCol="0">
            <a:spAutoFit/>
          </a:bodyPr>
          <a:lstStyle/>
          <a:p>
            <a:r>
              <a:rPr lang="en-US" sz="2000" dirty="0">
                <a:solidFill>
                  <a:schemeClr val="accent6"/>
                </a:solidFill>
              </a:rPr>
              <a:t>Program Start in the partial TM State Diagram</a:t>
            </a:r>
          </a:p>
        </p:txBody>
      </p:sp>
      <p:sp>
        <p:nvSpPr>
          <p:cNvPr id="6" name="TextBox 5">
            <a:extLst>
              <a:ext uri="{FF2B5EF4-FFF2-40B4-BE49-F238E27FC236}">
                <a16:creationId xmlns:a16="http://schemas.microsoft.com/office/drawing/2014/main" id="{F2D4B4C7-5ADB-AD9D-038C-40A140305F65}"/>
              </a:ext>
            </a:extLst>
          </p:cNvPr>
          <p:cNvSpPr txBox="1"/>
          <p:nvPr/>
        </p:nvSpPr>
        <p:spPr>
          <a:xfrm>
            <a:off x="175868" y="2634317"/>
            <a:ext cx="8623300" cy="2246769"/>
          </a:xfrm>
          <a:prstGeom prst="rect">
            <a:avLst/>
          </a:prstGeom>
          <a:noFill/>
        </p:spPr>
        <p:txBody>
          <a:bodyPr wrap="square" rtlCol="0">
            <a:spAutoFit/>
          </a:bodyPr>
          <a:lstStyle/>
          <a:p>
            <a:r>
              <a:rPr lang="en-US" sz="2000" dirty="0">
                <a:solidFill>
                  <a:schemeClr val="accent6"/>
                </a:solidFill>
              </a:rPr>
              <a:t>Program has a predetermined list of cells that are in some state (</a:t>
            </a:r>
            <a:r>
              <a:rPr lang="en-US" sz="2000" dirty="0" err="1">
                <a:solidFill>
                  <a:schemeClr val="accent6"/>
                </a:solidFill>
              </a:rPr>
              <a:t>On,Off</a:t>
            </a:r>
            <a:r>
              <a:rPr lang="en-US" sz="2000" dirty="0">
                <a:solidFill>
                  <a:schemeClr val="accent6"/>
                </a:solidFill>
              </a:rPr>
              <a:t>, </a:t>
            </a:r>
            <a:r>
              <a:rPr lang="en-US" sz="2000" dirty="0" err="1">
                <a:solidFill>
                  <a:schemeClr val="accent6"/>
                </a:solidFill>
              </a:rPr>
              <a:t>s</a:t>
            </a:r>
            <a:r>
              <a:rPr lang="en-US" sz="2000" baseline="-25000" dirty="0" err="1">
                <a:solidFill>
                  <a:schemeClr val="accent6"/>
                </a:solidFill>
              </a:rPr>
              <a:t>i</a:t>
            </a:r>
            <a:r>
              <a:rPr lang="en-US" sz="2000" dirty="0">
                <a:solidFill>
                  <a:schemeClr val="accent6"/>
                </a:solidFill>
              </a:rPr>
              <a:t>)</a:t>
            </a:r>
          </a:p>
          <a:p>
            <a:endParaRPr lang="en-US" sz="2000" dirty="0">
              <a:solidFill>
                <a:schemeClr val="accent6"/>
              </a:solidFill>
            </a:endParaRPr>
          </a:p>
          <a:p>
            <a:r>
              <a:rPr lang="en-US" sz="2000" dirty="0">
                <a:solidFill>
                  <a:schemeClr val="accent6"/>
                </a:solidFill>
              </a:rPr>
              <a:t>Read/Write Head (RWH) is initialized to the </a:t>
            </a:r>
            <a:r>
              <a:rPr lang="en-US" sz="2000" dirty="0" err="1">
                <a:solidFill>
                  <a:schemeClr val="accent6"/>
                </a:solidFill>
              </a:rPr>
              <a:t>ProgramOn</a:t>
            </a:r>
            <a:r>
              <a:rPr lang="en-US" sz="2000" dirty="0">
                <a:solidFill>
                  <a:schemeClr val="accent6"/>
                </a:solidFill>
              </a:rPr>
              <a:t> state indicating the program has just begun.</a:t>
            </a:r>
          </a:p>
          <a:p>
            <a:endParaRPr lang="en-US" sz="2000" dirty="0">
              <a:solidFill>
                <a:schemeClr val="accent6"/>
              </a:solidFill>
            </a:endParaRPr>
          </a:p>
          <a:p>
            <a:r>
              <a:rPr lang="en-US" sz="2000" dirty="0">
                <a:solidFill>
                  <a:schemeClr val="accent6"/>
                </a:solidFill>
              </a:rPr>
              <a:t>The RWH transitions to Read state for processing further operations from the program.</a:t>
            </a:r>
          </a:p>
        </p:txBody>
      </p:sp>
      <p:sp>
        <p:nvSpPr>
          <p:cNvPr id="7" name="TextBox 6">
            <a:extLst>
              <a:ext uri="{FF2B5EF4-FFF2-40B4-BE49-F238E27FC236}">
                <a16:creationId xmlns:a16="http://schemas.microsoft.com/office/drawing/2014/main" id="{1D662FE4-35BF-8027-472E-94186FF1D06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27</a:t>
            </a:fld>
            <a:endParaRPr lang="en-US" dirty="0"/>
          </a:p>
        </p:txBody>
      </p:sp>
    </p:spTree>
    <p:extLst>
      <p:ext uri="{BB962C8B-B14F-4D97-AF65-F5344CB8AC3E}">
        <p14:creationId xmlns:p14="http://schemas.microsoft.com/office/powerpoint/2010/main" val="1947813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DDB1B-270F-3881-DA88-2F8D11A0E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B48A5-6861-BE2C-4972-A056B0CE7F52}"/>
              </a:ext>
            </a:extLst>
          </p:cNvPr>
          <p:cNvSpPr>
            <a:spLocks noGrp="1"/>
          </p:cNvSpPr>
          <p:nvPr>
            <p:ph type="title"/>
          </p:nvPr>
        </p:nvSpPr>
        <p:spPr>
          <a:xfrm>
            <a:off x="1530955" y="5476"/>
            <a:ext cx="5784988" cy="548700"/>
          </a:xfrm>
        </p:spPr>
        <p:txBody>
          <a:bodyPr/>
          <a:lstStyle/>
          <a:p>
            <a:r>
              <a:rPr lang="en-US" dirty="0"/>
              <a:t>TM made in Proteus - Writing</a:t>
            </a:r>
          </a:p>
        </p:txBody>
      </p:sp>
      <p:pic>
        <p:nvPicPr>
          <p:cNvPr id="4" name="Picture 3" descr="A diagram of a network&#10;&#10;Description automatically generated">
            <a:extLst>
              <a:ext uri="{FF2B5EF4-FFF2-40B4-BE49-F238E27FC236}">
                <a16:creationId xmlns:a16="http://schemas.microsoft.com/office/drawing/2014/main" id="{32B1B7B5-2498-4B8D-EE5F-DDA8CB8874A8}"/>
              </a:ext>
            </a:extLst>
          </p:cNvPr>
          <p:cNvPicPr>
            <a:picLocks noChangeAspect="1"/>
          </p:cNvPicPr>
          <p:nvPr/>
        </p:nvPicPr>
        <p:blipFill>
          <a:blip r:embed="rId2"/>
          <a:srcRect l="52049" b="81921"/>
          <a:stretch/>
        </p:blipFill>
        <p:spPr>
          <a:xfrm>
            <a:off x="602949" y="655187"/>
            <a:ext cx="7641003" cy="1515092"/>
          </a:xfrm>
          <a:prstGeom prst="rect">
            <a:avLst/>
          </a:prstGeom>
        </p:spPr>
      </p:pic>
      <p:sp>
        <p:nvSpPr>
          <p:cNvPr id="5" name="TextBox 4">
            <a:extLst>
              <a:ext uri="{FF2B5EF4-FFF2-40B4-BE49-F238E27FC236}">
                <a16:creationId xmlns:a16="http://schemas.microsoft.com/office/drawing/2014/main" id="{7033D39F-17C4-D66A-F0A6-5EBB233FB418}"/>
              </a:ext>
            </a:extLst>
          </p:cNvPr>
          <p:cNvSpPr txBox="1"/>
          <p:nvPr/>
        </p:nvSpPr>
        <p:spPr>
          <a:xfrm>
            <a:off x="1796827" y="2145529"/>
            <a:ext cx="5253245" cy="400110"/>
          </a:xfrm>
          <a:prstGeom prst="rect">
            <a:avLst/>
          </a:prstGeom>
          <a:noFill/>
        </p:spPr>
        <p:txBody>
          <a:bodyPr wrap="square" rtlCol="0">
            <a:spAutoFit/>
          </a:bodyPr>
          <a:lstStyle/>
          <a:p>
            <a:r>
              <a:rPr lang="en-US" sz="2000" dirty="0">
                <a:solidFill>
                  <a:schemeClr val="accent6"/>
                </a:solidFill>
              </a:rPr>
              <a:t>Writing logic in the partial TM State Diagram</a:t>
            </a:r>
          </a:p>
        </p:txBody>
      </p:sp>
      <p:sp>
        <p:nvSpPr>
          <p:cNvPr id="6" name="TextBox 5">
            <a:extLst>
              <a:ext uri="{FF2B5EF4-FFF2-40B4-BE49-F238E27FC236}">
                <a16:creationId xmlns:a16="http://schemas.microsoft.com/office/drawing/2014/main" id="{778A3295-2B94-B254-E3E4-355225BC63EB}"/>
              </a:ext>
            </a:extLst>
          </p:cNvPr>
          <p:cNvSpPr txBox="1"/>
          <p:nvPr/>
        </p:nvSpPr>
        <p:spPr>
          <a:xfrm>
            <a:off x="263524" y="2921000"/>
            <a:ext cx="8616950" cy="1975902"/>
          </a:xfrm>
          <a:prstGeom prst="rect">
            <a:avLst/>
          </a:prstGeom>
          <a:noFill/>
        </p:spPr>
        <p:txBody>
          <a:bodyPr wrap="square" rtlCol="0">
            <a:spAutoFit/>
          </a:bodyPr>
          <a:lstStyle/>
          <a:p>
            <a:r>
              <a:rPr lang="en-US" sz="2000" dirty="0">
                <a:solidFill>
                  <a:schemeClr val="accent6"/>
                </a:solidFill>
              </a:rPr>
              <a:t>From the Read state, the program determines what to do</a:t>
            </a:r>
          </a:p>
          <a:p>
            <a:endParaRPr lang="en-US" sz="2000" dirty="0">
              <a:solidFill>
                <a:schemeClr val="accent6"/>
              </a:solidFill>
            </a:endParaRPr>
          </a:p>
          <a:p>
            <a:r>
              <a:rPr lang="en-US" sz="2000" dirty="0">
                <a:solidFill>
                  <a:schemeClr val="accent6"/>
                </a:solidFill>
              </a:rPr>
              <a:t>Suppose it is to write a new value (state) to the current cell (state machine). It enters the Write state and stays at the current cell. Then it updates the data at the current cell and stays at the current cell. The RWH then goes back to the Read state.</a:t>
            </a:r>
          </a:p>
        </p:txBody>
      </p:sp>
      <p:sp>
        <p:nvSpPr>
          <p:cNvPr id="7" name="TextBox 6">
            <a:extLst>
              <a:ext uri="{FF2B5EF4-FFF2-40B4-BE49-F238E27FC236}">
                <a16:creationId xmlns:a16="http://schemas.microsoft.com/office/drawing/2014/main" id="{EA51A50D-182E-7FC5-0546-6983F32FB3B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28</a:t>
            </a:fld>
            <a:endParaRPr lang="en-US" dirty="0"/>
          </a:p>
        </p:txBody>
      </p:sp>
    </p:spTree>
    <p:extLst>
      <p:ext uri="{BB962C8B-B14F-4D97-AF65-F5344CB8AC3E}">
        <p14:creationId xmlns:p14="http://schemas.microsoft.com/office/powerpoint/2010/main" val="92166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6080B-843D-77AF-BC86-7300D947D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2A16-0020-26DD-AA62-D7B23276360D}"/>
              </a:ext>
            </a:extLst>
          </p:cNvPr>
          <p:cNvSpPr>
            <a:spLocks noGrp="1"/>
          </p:cNvSpPr>
          <p:nvPr>
            <p:ph type="title"/>
          </p:nvPr>
        </p:nvSpPr>
        <p:spPr>
          <a:xfrm>
            <a:off x="1778897" y="5152"/>
            <a:ext cx="5586205" cy="548700"/>
          </a:xfrm>
        </p:spPr>
        <p:txBody>
          <a:bodyPr/>
          <a:lstStyle/>
          <a:p>
            <a:r>
              <a:rPr lang="en-US" dirty="0"/>
              <a:t>TM made in Proteus - Moving</a:t>
            </a:r>
          </a:p>
        </p:txBody>
      </p:sp>
      <p:sp>
        <p:nvSpPr>
          <p:cNvPr id="6" name="TextBox 5">
            <a:extLst>
              <a:ext uri="{FF2B5EF4-FFF2-40B4-BE49-F238E27FC236}">
                <a16:creationId xmlns:a16="http://schemas.microsoft.com/office/drawing/2014/main" id="{DEA9EFCF-DEDE-319C-0EB8-EFB6CB509E14}"/>
              </a:ext>
            </a:extLst>
          </p:cNvPr>
          <p:cNvSpPr txBox="1"/>
          <p:nvPr/>
        </p:nvSpPr>
        <p:spPr>
          <a:xfrm>
            <a:off x="415391" y="628691"/>
            <a:ext cx="3702050" cy="4401205"/>
          </a:xfrm>
          <a:prstGeom prst="rect">
            <a:avLst/>
          </a:prstGeom>
          <a:noFill/>
        </p:spPr>
        <p:txBody>
          <a:bodyPr wrap="square" rtlCol="0">
            <a:spAutoFit/>
          </a:bodyPr>
          <a:lstStyle/>
          <a:p>
            <a:r>
              <a:rPr lang="en-US" sz="2000" dirty="0">
                <a:solidFill>
                  <a:schemeClr val="accent6"/>
                </a:solidFill>
              </a:rPr>
              <a:t>If the RWH wants to move in a direction, it enters the </a:t>
            </a:r>
            <a:r>
              <a:rPr lang="en-US" sz="2000" dirty="0" err="1">
                <a:solidFill>
                  <a:schemeClr val="accent6"/>
                </a:solidFill>
              </a:rPr>
              <a:t>BoundLeft</a:t>
            </a:r>
            <a:r>
              <a:rPr lang="en-US" sz="2000" dirty="0">
                <a:solidFill>
                  <a:schemeClr val="accent6"/>
                </a:solidFill>
              </a:rPr>
              <a:t>/</a:t>
            </a:r>
            <a:r>
              <a:rPr lang="en-US" sz="2000" dirty="0" err="1">
                <a:solidFill>
                  <a:schemeClr val="accent6"/>
                </a:solidFill>
              </a:rPr>
              <a:t>BoundRight</a:t>
            </a:r>
            <a:r>
              <a:rPr lang="en-US" sz="2000" dirty="0">
                <a:solidFill>
                  <a:schemeClr val="accent6"/>
                </a:solidFill>
              </a:rPr>
              <a:t> state. </a:t>
            </a:r>
          </a:p>
          <a:p>
            <a:endParaRPr lang="en-US" sz="2000" dirty="0">
              <a:solidFill>
                <a:schemeClr val="accent6"/>
              </a:solidFill>
            </a:endParaRPr>
          </a:p>
          <a:p>
            <a:r>
              <a:rPr lang="en-US" sz="2000" dirty="0">
                <a:solidFill>
                  <a:schemeClr val="accent6"/>
                </a:solidFill>
              </a:rPr>
              <a:t>WLOG let the RWH want to move Left. If the RWH moves onto a blank (past c</a:t>
            </a:r>
            <a:r>
              <a:rPr lang="en-US" sz="2000" baseline="-25000" dirty="0">
                <a:solidFill>
                  <a:schemeClr val="accent6"/>
                </a:solidFill>
              </a:rPr>
              <a:t>0</a:t>
            </a:r>
            <a:r>
              <a:rPr lang="en-US" sz="2000" dirty="0">
                <a:solidFill>
                  <a:schemeClr val="accent6"/>
                </a:solidFill>
              </a:rPr>
              <a:t>) then it moves one cell in the </a:t>
            </a:r>
            <a:r>
              <a:rPr lang="en-US" sz="2000" u="sng" dirty="0">
                <a:solidFill>
                  <a:schemeClr val="accent6"/>
                </a:solidFill>
              </a:rPr>
              <a:t>opposite direction</a:t>
            </a:r>
            <a:r>
              <a:rPr lang="en-US" sz="2000" dirty="0">
                <a:solidFill>
                  <a:schemeClr val="accent6"/>
                </a:solidFill>
              </a:rPr>
              <a:t> (right) to remain within the confines of the predetermined tape (some c</a:t>
            </a:r>
            <a:r>
              <a:rPr lang="en-US" sz="2000" baseline="-25000" dirty="0">
                <a:solidFill>
                  <a:schemeClr val="accent6"/>
                </a:solidFill>
              </a:rPr>
              <a:t>0</a:t>
            </a:r>
            <a:r>
              <a:rPr lang="en-US" sz="2000" dirty="0">
                <a:solidFill>
                  <a:schemeClr val="accent6"/>
                </a:solidFill>
              </a:rPr>
              <a:t>).</a:t>
            </a:r>
          </a:p>
          <a:p>
            <a:endParaRPr lang="en-US" sz="2000" dirty="0">
              <a:solidFill>
                <a:schemeClr val="accent6"/>
              </a:solidFill>
            </a:endParaRPr>
          </a:p>
          <a:p>
            <a:r>
              <a:rPr lang="en-US" sz="2000" dirty="0">
                <a:solidFill>
                  <a:schemeClr val="accent6"/>
                </a:solidFill>
              </a:rPr>
              <a:t>If the move remains on some </a:t>
            </a:r>
            <a:r>
              <a:rPr lang="en-US" sz="2000" u="sng" dirty="0">
                <a:solidFill>
                  <a:schemeClr val="accent6"/>
                </a:solidFill>
              </a:rPr>
              <a:t>c</a:t>
            </a:r>
            <a:r>
              <a:rPr lang="en-US" sz="2000" u="sng" baseline="-25000" dirty="0">
                <a:solidFill>
                  <a:schemeClr val="accent6"/>
                </a:solidFill>
              </a:rPr>
              <a:t>i</a:t>
            </a:r>
            <a:r>
              <a:rPr lang="en-US" sz="2000" dirty="0">
                <a:solidFill>
                  <a:schemeClr val="accent6"/>
                </a:solidFill>
              </a:rPr>
              <a:t> then the move is </a:t>
            </a:r>
            <a:r>
              <a:rPr lang="en-US" sz="2000" u="sng" dirty="0">
                <a:solidFill>
                  <a:schemeClr val="accent6"/>
                </a:solidFill>
              </a:rPr>
              <a:t>valid</a:t>
            </a:r>
            <a:r>
              <a:rPr lang="en-US" sz="2000" dirty="0">
                <a:solidFill>
                  <a:schemeClr val="accent6"/>
                </a:solidFill>
              </a:rPr>
              <a:t>. </a:t>
            </a:r>
          </a:p>
        </p:txBody>
      </p:sp>
      <p:grpSp>
        <p:nvGrpSpPr>
          <p:cNvPr id="16" name="Group 15">
            <a:extLst>
              <a:ext uri="{FF2B5EF4-FFF2-40B4-BE49-F238E27FC236}">
                <a16:creationId xmlns:a16="http://schemas.microsoft.com/office/drawing/2014/main" id="{6BAC359B-878B-5175-9C2E-E8DABA4A57B5}"/>
              </a:ext>
            </a:extLst>
          </p:cNvPr>
          <p:cNvGrpSpPr/>
          <p:nvPr/>
        </p:nvGrpSpPr>
        <p:grpSpPr>
          <a:xfrm>
            <a:off x="4803884" y="628691"/>
            <a:ext cx="3592723" cy="4280672"/>
            <a:chOff x="768596" y="663467"/>
            <a:chExt cx="3592723" cy="4280672"/>
          </a:xfrm>
        </p:grpSpPr>
        <p:pic>
          <p:nvPicPr>
            <p:cNvPr id="4" name="Picture 3" descr="A diagram of a network&#10;&#10;Description automatically generated">
              <a:extLst>
                <a:ext uri="{FF2B5EF4-FFF2-40B4-BE49-F238E27FC236}">
                  <a16:creationId xmlns:a16="http://schemas.microsoft.com/office/drawing/2014/main" id="{C310AA78-FCF1-08D5-42A8-35B8B1F159AE}"/>
                </a:ext>
              </a:extLst>
            </p:cNvPr>
            <p:cNvPicPr>
              <a:picLocks noChangeAspect="1"/>
            </p:cNvPicPr>
            <p:nvPr/>
          </p:nvPicPr>
          <p:blipFill>
            <a:blip r:embed="rId2"/>
            <a:srcRect l="51772"/>
            <a:stretch/>
          </p:blipFill>
          <p:spPr>
            <a:xfrm>
              <a:off x="876564" y="663467"/>
              <a:ext cx="3276336" cy="3572786"/>
            </a:xfrm>
            <a:prstGeom prst="rect">
              <a:avLst/>
            </a:prstGeom>
          </p:spPr>
        </p:pic>
        <p:sp>
          <p:nvSpPr>
            <p:cNvPr id="7" name="TextBox 6">
              <a:extLst>
                <a:ext uri="{FF2B5EF4-FFF2-40B4-BE49-F238E27FC236}">
                  <a16:creationId xmlns:a16="http://schemas.microsoft.com/office/drawing/2014/main" id="{D8731604-4859-EF6B-1219-F21F2DB342EC}"/>
                </a:ext>
              </a:extLst>
            </p:cNvPr>
            <p:cNvSpPr txBox="1"/>
            <p:nvPr/>
          </p:nvSpPr>
          <p:spPr>
            <a:xfrm>
              <a:off x="768596" y="4236253"/>
              <a:ext cx="3592723" cy="707886"/>
            </a:xfrm>
            <a:prstGeom prst="rect">
              <a:avLst/>
            </a:prstGeom>
            <a:noFill/>
          </p:spPr>
          <p:txBody>
            <a:bodyPr wrap="square" rtlCol="0">
              <a:spAutoFit/>
            </a:bodyPr>
            <a:lstStyle/>
            <a:p>
              <a:r>
                <a:rPr lang="en-US" sz="2000" dirty="0">
                  <a:solidFill>
                    <a:schemeClr val="accent6"/>
                  </a:solidFill>
                </a:rPr>
                <a:t>Moving logic in the partial TM State Diagram</a:t>
              </a:r>
            </a:p>
          </p:txBody>
        </p:sp>
        <p:sp>
          <p:nvSpPr>
            <p:cNvPr id="9" name="Flowchart: Process 8">
              <a:extLst>
                <a:ext uri="{FF2B5EF4-FFF2-40B4-BE49-F238E27FC236}">
                  <a16:creationId xmlns:a16="http://schemas.microsoft.com/office/drawing/2014/main" id="{13CCD662-A3D8-8D3E-0584-5C10931402E1}"/>
                </a:ext>
              </a:extLst>
            </p:cNvPr>
            <p:cNvSpPr/>
            <p:nvPr/>
          </p:nvSpPr>
          <p:spPr>
            <a:xfrm>
              <a:off x="1619250" y="680595"/>
              <a:ext cx="22288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82B26D74-5A64-AB84-148F-C80F14BD6BFB}"/>
                </a:ext>
              </a:extLst>
            </p:cNvPr>
            <p:cNvSpPr/>
            <p:nvPr/>
          </p:nvSpPr>
          <p:spPr>
            <a:xfrm>
              <a:off x="1968500" y="889000"/>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A5583D1-ACEA-CE7A-26E3-CC461CE6381E}"/>
                </a:ext>
              </a:extLst>
            </p:cNvPr>
            <p:cNvCxnSpPr>
              <a:cxnSpLocks/>
            </p:cNvCxnSpPr>
            <p:nvPr/>
          </p:nvCxnSpPr>
          <p:spPr>
            <a:xfrm>
              <a:off x="1897856" y="1323975"/>
              <a:ext cx="266700" cy="14287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CFDB698-F87D-E24E-CDEE-A192244158A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29</a:t>
            </a:fld>
            <a:endParaRPr lang="en-US" dirty="0"/>
          </a:p>
        </p:txBody>
      </p:sp>
    </p:spTree>
    <p:extLst>
      <p:ext uri="{BB962C8B-B14F-4D97-AF65-F5344CB8AC3E}">
        <p14:creationId xmlns:p14="http://schemas.microsoft.com/office/powerpoint/2010/main" val="15303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150" name="Google Shape;4150;p36"/>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151" name="Google Shape;4151;p36"/>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dirty="0"/>
              <a:t>Turing Machines (TM)</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The Church-Turing Thesis (CTT)</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Rice’s Theorem </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Turing Completeness</a:t>
            </a:r>
            <a:endParaRPr dirty="0"/>
          </a:p>
        </p:txBody>
      </p:sp>
      <p:grpSp>
        <p:nvGrpSpPr>
          <p:cNvPr id="42" name="Group 41">
            <a:extLst>
              <a:ext uri="{FF2B5EF4-FFF2-40B4-BE49-F238E27FC236}">
                <a16:creationId xmlns:a16="http://schemas.microsoft.com/office/drawing/2014/main" id="{F0EAC41A-78AB-EFE0-4384-B4D1F13424F8}"/>
              </a:ext>
            </a:extLst>
          </p:cNvPr>
          <p:cNvGrpSpPr/>
          <p:nvPr/>
        </p:nvGrpSpPr>
        <p:grpSpPr>
          <a:xfrm>
            <a:off x="5304673" y="799231"/>
            <a:ext cx="2914855" cy="3008038"/>
            <a:chOff x="4926300" y="735906"/>
            <a:chExt cx="2914855" cy="3008038"/>
          </a:xfrm>
        </p:grpSpPr>
        <p:sp>
          <p:nvSpPr>
            <p:cNvPr id="41" name="Oval 40">
              <a:extLst>
                <a:ext uri="{FF2B5EF4-FFF2-40B4-BE49-F238E27FC236}">
                  <a16:creationId xmlns:a16="http://schemas.microsoft.com/office/drawing/2014/main" id="{D92955D6-151C-5771-3FC1-C61550F887FA}"/>
                </a:ext>
              </a:extLst>
            </p:cNvPr>
            <p:cNvSpPr/>
            <p:nvPr/>
          </p:nvSpPr>
          <p:spPr>
            <a:xfrm>
              <a:off x="5019487" y="829671"/>
              <a:ext cx="1347787" cy="1400175"/>
            </a:xfrm>
            <a:prstGeom prst="ellipse">
              <a:avLst/>
            </a:prstGeom>
            <a:solidFill>
              <a:srgbClr val="4E47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141ED61-0B2F-9475-CBD0-D77781FAA8B0}"/>
                </a:ext>
              </a:extLst>
            </p:cNvPr>
            <p:cNvGrpSpPr/>
            <p:nvPr/>
          </p:nvGrpSpPr>
          <p:grpSpPr>
            <a:xfrm flipH="1">
              <a:off x="4926300" y="735906"/>
              <a:ext cx="2914855" cy="3008038"/>
              <a:chOff x="4207087" y="1525120"/>
              <a:chExt cx="3193549" cy="3143137"/>
            </a:xfrm>
          </p:grpSpPr>
          <p:grpSp>
            <p:nvGrpSpPr>
              <p:cNvPr id="34" name="Google Shape;13474;p75">
                <a:extLst>
                  <a:ext uri="{FF2B5EF4-FFF2-40B4-BE49-F238E27FC236}">
                    <a16:creationId xmlns:a16="http://schemas.microsoft.com/office/drawing/2014/main" id="{A32396E7-0EE2-2CAC-B7BF-35B3B1688378}"/>
                  </a:ext>
                </a:extLst>
              </p:cNvPr>
              <p:cNvGrpSpPr/>
              <p:nvPr/>
            </p:nvGrpSpPr>
            <p:grpSpPr>
              <a:xfrm>
                <a:off x="4207087" y="1525120"/>
                <a:ext cx="3193549" cy="3143137"/>
                <a:chOff x="683125" y="1955275"/>
                <a:chExt cx="299325" cy="294600"/>
              </a:xfrm>
            </p:grpSpPr>
            <p:sp>
              <p:nvSpPr>
                <p:cNvPr id="38" name="Google Shape;13476;p75">
                  <a:extLst>
                    <a:ext uri="{FF2B5EF4-FFF2-40B4-BE49-F238E27FC236}">
                      <a16:creationId xmlns:a16="http://schemas.microsoft.com/office/drawing/2014/main" id="{418B5803-4ECD-91D8-D484-1057238925C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3477;p75">
                  <a:extLst>
                    <a:ext uri="{FF2B5EF4-FFF2-40B4-BE49-F238E27FC236}">
                      <a16:creationId xmlns:a16="http://schemas.microsoft.com/office/drawing/2014/main" id="{81F6BA96-FCEE-AFA4-1FBC-0502C0DA1ACD}"/>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527;p75">
                <a:extLst>
                  <a:ext uri="{FF2B5EF4-FFF2-40B4-BE49-F238E27FC236}">
                    <a16:creationId xmlns:a16="http://schemas.microsoft.com/office/drawing/2014/main" id="{682B3CA6-0C0C-E1AD-1622-A4090DAB0FDD}"/>
                  </a:ext>
                </a:extLst>
              </p:cNvPr>
              <p:cNvGrpSpPr/>
              <p:nvPr/>
            </p:nvGrpSpPr>
            <p:grpSpPr>
              <a:xfrm>
                <a:off x="6069403" y="1869009"/>
                <a:ext cx="981537" cy="976346"/>
                <a:chOff x="1412450" y="1954475"/>
                <a:chExt cx="297750" cy="296175"/>
              </a:xfrm>
            </p:grpSpPr>
            <p:sp>
              <p:nvSpPr>
                <p:cNvPr id="36" name="Google Shape;13528;p75">
                  <a:extLst>
                    <a:ext uri="{FF2B5EF4-FFF2-40B4-BE49-F238E27FC236}">
                      <a16:creationId xmlns:a16="http://schemas.microsoft.com/office/drawing/2014/main" id="{0B3A2B95-AEF0-2AD8-0124-B27FAE822067}"/>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29;p75">
                  <a:extLst>
                    <a:ext uri="{FF2B5EF4-FFF2-40B4-BE49-F238E27FC236}">
                      <a16:creationId xmlns:a16="http://schemas.microsoft.com/office/drawing/2014/main" id="{4708DF69-0982-F71B-516C-2D5708CC3F30}"/>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 name="TextBox 1">
            <a:extLst>
              <a:ext uri="{FF2B5EF4-FFF2-40B4-BE49-F238E27FC236}">
                <a16:creationId xmlns:a16="http://schemas.microsoft.com/office/drawing/2014/main" id="{D90095C7-C691-03E9-907D-31912E0B7E8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B3E-9A19-7171-4EAB-41FD7BA48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0DF78-6116-11C7-F64F-3DA8171A0F38}"/>
              </a:ext>
            </a:extLst>
          </p:cNvPr>
          <p:cNvSpPr>
            <a:spLocks noGrp="1"/>
          </p:cNvSpPr>
          <p:nvPr>
            <p:ph type="title"/>
          </p:nvPr>
        </p:nvSpPr>
        <p:spPr>
          <a:xfrm>
            <a:off x="1797118" y="0"/>
            <a:ext cx="5549763" cy="548700"/>
          </a:xfrm>
        </p:spPr>
        <p:txBody>
          <a:bodyPr/>
          <a:lstStyle/>
          <a:p>
            <a:r>
              <a:rPr lang="en-US" dirty="0"/>
              <a:t>TM made in Proteus - Halting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82C890-C228-9D06-CA72-2C5286C9FDAE}"/>
                  </a:ext>
                </a:extLst>
              </p:cNvPr>
              <p:cNvSpPr txBox="1"/>
              <p:nvPr/>
            </p:nvSpPr>
            <p:spPr>
              <a:xfrm>
                <a:off x="295378" y="790038"/>
                <a:ext cx="3702050" cy="4093428"/>
              </a:xfrm>
              <a:prstGeom prst="rect">
                <a:avLst/>
              </a:prstGeom>
              <a:noFill/>
            </p:spPr>
            <p:txBody>
              <a:bodyPr wrap="square" rtlCol="0">
                <a:spAutoFit/>
              </a:bodyPr>
              <a:lstStyle/>
              <a:p>
                <a:r>
                  <a:rPr lang="en-US" sz="2000" dirty="0">
                    <a:solidFill>
                      <a:schemeClr val="accent6"/>
                    </a:solidFill>
                  </a:rPr>
                  <a:t>If the program wants to halt, it must ensure that all defined cells on the tape are in the “Off” state (i.e. </a:t>
                </a:r>
                <a14:m>
                  <m:oMath xmlns:m="http://schemas.openxmlformats.org/officeDocument/2006/math">
                    <m:r>
                      <a:rPr lang="en-US" sz="2000" dirty="0" smtClean="0">
                        <a:solidFill>
                          <a:schemeClr val="accent6"/>
                        </a:solidFill>
                        <a:latin typeface="Cambria Math" panose="02040503050406030204" pitchFamily="18" charset="0"/>
                      </a:rPr>
                      <m:t>∀</m:t>
                    </m:r>
                    <m:r>
                      <a:rPr lang="en-US" sz="2000" b="0" i="0" dirty="0" smtClean="0">
                        <a:solidFill>
                          <a:schemeClr val="accent6"/>
                        </a:solidFill>
                        <a:latin typeface="Cambria Math" panose="02040503050406030204" pitchFamily="18" charset="0"/>
                      </a:rPr>
                      <m:t> </m:t>
                    </m:r>
                    <m:sSub>
                      <m:sSubPr>
                        <m:ctrlPr>
                          <a:rPr lang="en-US" sz="2000" i="1" dirty="0" smtClean="0">
                            <a:solidFill>
                              <a:schemeClr val="accent6"/>
                            </a:solidFill>
                            <a:latin typeface="Cambria Math" panose="02040503050406030204" pitchFamily="18" charset="0"/>
                          </a:rPr>
                        </m:ctrlPr>
                      </m:sSubPr>
                      <m:e>
                        <m:r>
                          <a:rPr lang="en-US" sz="2000" i="1" dirty="0" smtClean="0">
                            <a:solidFill>
                              <a:schemeClr val="accent6"/>
                            </a:solidFill>
                            <a:latin typeface="Cambria Math" panose="02040503050406030204" pitchFamily="18" charset="0"/>
                          </a:rPr>
                          <m:t>𝑐</m:t>
                        </m:r>
                      </m:e>
                      <m:sub>
                        <m:r>
                          <a:rPr lang="en-US" sz="2000" i="1" dirty="0" smtClean="0">
                            <a:solidFill>
                              <a:schemeClr val="accent6"/>
                            </a:solidFill>
                            <a:latin typeface="Cambria Math" panose="02040503050406030204" pitchFamily="18" charset="0"/>
                          </a:rPr>
                          <m:t>𝑖</m:t>
                        </m:r>
                      </m:sub>
                    </m:sSub>
                  </m:oMath>
                </a14:m>
                <a:r>
                  <a:rPr lang="en-US" sz="2000" dirty="0">
                    <a:solidFill>
                      <a:schemeClr val="accent6"/>
                    </a:solidFill>
                  </a:rPr>
                  <a:t> c</a:t>
                </a:r>
                <a:r>
                  <a:rPr lang="en-US" sz="2000" baseline="-25000" dirty="0">
                    <a:solidFill>
                      <a:schemeClr val="accent6"/>
                    </a:solidFill>
                  </a:rPr>
                  <a:t>i</a:t>
                </a:r>
                <a:r>
                  <a:rPr lang="en-US" sz="2000" dirty="0">
                    <a:solidFill>
                      <a:schemeClr val="accent6"/>
                    </a:solidFill>
                  </a:rPr>
                  <a:t> = “Off”)</a:t>
                </a:r>
              </a:p>
              <a:p>
                <a:endParaRPr lang="en-US" sz="2000" dirty="0">
                  <a:solidFill>
                    <a:schemeClr val="accent6"/>
                  </a:solidFill>
                </a:endParaRPr>
              </a:p>
              <a:p>
                <a:r>
                  <a:rPr lang="en-US" sz="2000" dirty="0">
                    <a:solidFill>
                      <a:schemeClr val="accent6"/>
                    </a:solidFill>
                  </a:rPr>
                  <a:t>It begins by finding the first cell c</a:t>
                </a:r>
                <a:r>
                  <a:rPr lang="en-US" sz="2000" baseline="-25000" dirty="0">
                    <a:solidFill>
                      <a:schemeClr val="accent6"/>
                    </a:solidFill>
                  </a:rPr>
                  <a:t>0</a:t>
                </a:r>
                <a:r>
                  <a:rPr lang="en-US" sz="2000" dirty="0">
                    <a:solidFill>
                      <a:schemeClr val="accent6"/>
                    </a:solidFill>
                  </a:rPr>
                  <a:t> and checks each cell moving to the right one at a time.</a:t>
                </a:r>
              </a:p>
              <a:p>
                <a:endParaRPr lang="en-US" sz="2000" dirty="0">
                  <a:solidFill>
                    <a:schemeClr val="accent6"/>
                  </a:solidFill>
                </a:endParaRPr>
              </a:p>
              <a:p>
                <a:r>
                  <a:rPr lang="en-US" sz="2000" dirty="0">
                    <a:solidFill>
                      <a:schemeClr val="accent6"/>
                    </a:solidFill>
                  </a:rPr>
                  <a:t>If it encounters some c</a:t>
                </a:r>
                <a:r>
                  <a:rPr lang="en-US" sz="2000" baseline="-25000" dirty="0">
                    <a:solidFill>
                      <a:schemeClr val="accent6"/>
                    </a:solidFill>
                  </a:rPr>
                  <a:t>i</a:t>
                </a:r>
                <a:r>
                  <a:rPr lang="en-US" sz="2000" dirty="0">
                    <a:solidFill>
                      <a:schemeClr val="accent6"/>
                    </a:solidFill>
                  </a:rPr>
                  <a:t> not in the “Off” state, then it enters the Read state.</a:t>
                </a:r>
              </a:p>
            </p:txBody>
          </p:sp>
        </mc:Choice>
        <mc:Fallback xmlns="">
          <p:sp>
            <p:nvSpPr>
              <p:cNvPr id="6" name="TextBox 5">
                <a:extLst>
                  <a:ext uri="{FF2B5EF4-FFF2-40B4-BE49-F238E27FC236}">
                    <a16:creationId xmlns:a16="http://schemas.microsoft.com/office/drawing/2014/main" id="{1C82C890-C228-9D06-CA72-2C5286C9FDAE}"/>
                  </a:ext>
                </a:extLst>
              </p:cNvPr>
              <p:cNvSpPr txBox="1">
                <a:spLocks noRot="1" noChangeAspect="1" noMove="1" noResize="1" noEditPoints="1" noAdjustHandles="1" noChangeArrowheads="1" noChangeShapeType="1" noTextEdit="1"/>
              </p:cNvSpPr>
              <p:nvPr/>
            </p:nvSpPr>
            <p:spPr>
              <a:xfrm>
                <a:off x="295378" y="790038"/>
                <a:ext cx="3702050" cy="4093428"/>
              </a:xfrm>
              <a:prstGeom prst="rect">
                <a:avLst/>
              </a:prstGeom>
              <a:blipFill>
                <a:blip r:embed="rId2"/>
                <a:stretch>
                  <a:fillRect l="-1645" t="-745" r="-2138" b="-193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C341AB-9050-CFA1-9D19-817818A4EA1B}"/>
              </a:ext>
            </a:extLst>
          </p:cNvPr>
          <p:cNvSpPr txBox="1"/>
          <p:nvPr/>
        </p:nvSpPr>
        <p:spPr>
          <a:xfrm>
            <a:off x="4803884" y="4201477"/>
            <a:ext cx="3592723" cy="707886"/>
          </a:xfrm>
          <a:prstGeom prst="rect">
            <a:avLst/>
          </a:prstGeom>
          <a:noFill/>
        </p:spPr>
        <p:txBody>
          <a:bodyPr wrap="square" rtlCol="0">
            <a:spAutoFit/>
          </a:bodyPr>
          <a:lstStyle/>
          <a:p>
            <a:r>
              <a:rPr lang="en-US" sz="2000" dirty="0">
                <a:solidFill>
                  <a:schemeClr val="accent6"/>
                </a:solidFill>
              </a:rPr>
              <a:t>Halting logic in the partial TM State Diagram</a:t>
            </a:r>
          </a:p>
        </p:txBody>
      </p:sp>
      <p:grpSp>
        <p:nvGrpSpPr>
          <p:cNvPr id="11" name="Group 10">
            <a:extLst>
              <a:ext uri="{FF2B5EF4-FFF2-40B4-BE49-F238E27FC236}">
                <a16:creationId xmlns:a16="http://schemas.microsoft.com/office/drawing/2014/main" id="{DDEAA569-267B-7119-4065-D00B93C6B150}"/>
              </a:ext>
            </a:extLst>
          </p:cNvPr>
          <p:cNvGrpSpPr/>
          <p:nvPr/>
        </p:nvGrpSpPr>
        <p:grpSpPr>
          <a:xfrm>
            <a:off x="4211957" y="588695"/>
            <a:ext cx="4184650" cy="3572786"/>
            <a:chOff x="0" y="-222803"/>
            <a:chExt cx="4184650" cy="3572786"/>
          </a:xfrm>
        </p:grpSpPr>
        <p:pic>
          <p:nvPicPr>
            <p:cNvPr id="4" name="Picture 3" descr="A diagram of a network&#10;&#10;Description automatically generated">
              <a:extLst>
                <a:ext uri="{FF2B5EF4-FFF2-40B4-BE49-F238E27FC236}">
                  <a16:creationId xmlns:a16="http://schemas.microsoft.com/office/drawing/2014/main" id="{D48A1377-8B08-7681-5C9F-E9ABD3D14A6E}"/>
                </a:ext>
              </a:extLst>
            </p:cNvPr>
            <p:cNvPicPr>
              <a:picLocks noChangeAspect="1"/>
            </p:cNvPicPr>
            <p:nvPr/>
          </p:nvPicPr>
          <p:blipFill>
            <a:blip r:embed="rId3"/>
            <a:srcRect l="125" r="38277"/>
            <a:stretch/>
          </p:blipFill>
          <p:spPr>
            <a:xfrm>
              <a:off x="0" y="-222803"/>
              <a:ext cx="4184650" cy="3572786"/>
            </a:xfrm>
            <a:prstGeom prst="rect">
              <a:avLst/>
            </a:prstGeom>
          </p:spPr>
        </p:pic>
        <p:sp>
          <p:nvSpPr>
            <p:cNvPr id="9" name="Flowchart: Process 8">
              <a:extLst>
                <a:ext uri="{FF2B5EF4-FFF2-40B4-BE49-F238E27FC236}">
                  <a16:creationId xmlns:a16="http://schemas.microsoft.com/office/drawing/2014/main" id="{A62E5EF2-A9E4-2C7C-C926-3B5E3D8A4C69}"/>
                </a:ext>
              </a:extLst>
            </p:cNvPr>
            <p:cNvSpPr/>
            <p:nvPr/>
          </p:nvSpPr>
          <p:spPr>
            <a:xfrm rot="5400000">
              <a:off x="2983489" y="1241574"/>
              <a:ext cx="1992213" cy="381000"/>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4C34018F-4C0A-37A8-6794-4A5F6F13B0F0}"/>
                </a:ext>
              </a:extLst>
            </p:cNvPr>
            <p:cNvSpPr/>
            <p:nvPr/>
          </p:nvSpPr>
          <p:spPr>
            <a:xfrm rot="5071388">
              <a:off x="3017549" y="1826168"/>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Process 2">
              <a:extLst>
                <a:ext uri="{FF2B5EF4-FFF2-40B4-BE49-F238E27FC236}">
                  <a16:creationId xmlns:a16="http://schemas.microsoft.com/office/drawing/2014/main" id="{AFBEB194-5875-0F1F-028F-7B55DA14E8F2}"/>
                </a:ext>
              </a:extLst>
            </p:cNvPr>
            <p:cNvSpPr/>
            <p:nvPr/>
          </p:nvSpPr>
          <p:spPr>
            <a:xfrm rot="5400000">
              <a:off x="3093770" y="2075154"/>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924ED30-4DC6-6DEB-CC29-6C9577C4D25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30</a:t>
            </a:fld>
            <a:endParaRPr lang="en-US" dirty="0"/>
          </a:p>
        </p:txBody>
      </p:sp>
    </p:spTree>
    <p:extLst>
      <p:ext uri="{BB962C8B-B14F-4D97-AF65-F5344CB8AC3E}">
        <p14:creationId xmlns:p14="http://schemas.microsoft.com/office/powerpoint/2010/main" val="53335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4F1B-C750-625A-FB82-5156F81AF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B458-3F0F-7C30-55B5-2D2F04DD4576}"/>
              </a:ext>
            </a:extLst>
          </p:cNvPr>
          <p:cNvSpPr>
            <a:spLocks noGrp="1"/>
          </p:cNvSpPr>
          <p:nvPr>
            <p:ph type="title"/>
          </p:nvPr>
        </p:nvSpPr>
        <p:spPr>
          <a:xfrm>
            <a:off x="1797118" y="0"/>
            <a:ext cx="5549763" cy="548700"/>
          </a:xfrm>
        </p:spPr>
        <p:txBody>
          <a:bodyPr/>
          <a:lstStyle/>
          <a:p>
            <a:r>
              <a:rPr lang="en-US" dirty="0"/>
              <a:t>TM made in Proteus - Halting</a:t>
            </a:r>
          </a:p>
        </p:txBody>
      </p:sp>
      <p:sp>
        <p:nvSpPr>
          <p:cNvPr id="6" name="TextBox 5">
            <a:extLst>
              <a:ext uri="{FF2B5EF4-FFF2-40B4-BE49-F238E27FC236}">
                <a16:creationId xmlns:a16="http://schemas.microsoft.com/office/drawing/2014/main" id="{1C5E12A9-1566-5AA4-36BB-294B67EE91A4}"/>
              </a:ext>
            </a:extLst>
          </p:cNvPr>
          <p:cNvSpPr txBox="1"/>
          <p:nvPr/>
        </p:nvSpPr>
        <p:spPr>
          <a:xfrm>
            <a:off x="115441" y="790395"/>
            <a:ext cx="4364587" cy="4093428"/>
          </a:xfrm>
          <a:prstGeom prst="rect">
            <a:avLst/>
          </a:prstGeom>
          <a:noFill/>
        </p:spPr>
        <p:txBody>
          <a:bodyPr wrap="square" rtlCol="0">
            <a:spAutoFit/>
          </a:bodyPr>
          <a:lstStyle/>
          <a:p>
            <a:r>
              <a:rPr lang="en-US" sz="2000" dirty="0">
                <a:solidFill>
                  <a:schemeClr val="accent6"/>
                </a:solidFill>
              </a:rPr>
              <a:t>If instead it encounters a blank, then it has moved past the final predefined cell (</a:t>
            </a:r>
            <a:r>
              <a:rPr lang="en-US" sz="2000" dirty="0" err="1">
                <a:solidFill>
                  <a:schemeClr val="accent6"/>
                </a:solidFill>
              </a:rPr>
              <a:t>c</a:t>
            </a:r>
            <a:r>
              <a:rPr lang="en-US" sz="2000" baseline="-25000" dirty="0" err="1">
                <a:solidFill>
                  <a:schemeClr val="accent6"/>
                </a:solidFill>
              </a:rPr>
              <a:t>n</a:t>
            </a:r>
            <a:r>
              <a:rPr lang="en-US" sz="2000" dirty="0">
                <a:solidFill>
                  <a:schemeClr val="accent6"/>
                </a:solidFill>
              </a:rPr>
              <a:t>). </a:t>
            </a:r>
            <a:r>
              <a:rPr lang="en-US" sz="2000" u="sng" dirty="0">
                <a:solidFill>
                  <a:schemeClr val="accent6"/>
                </a:solidFill>
              </a:rPr>
              <a:t>This means that all cells are in the “Off” state</a:t>
            </a:r>
            <a:r>
              <a:rPr lang="en-US" sz="2000" dirty="0">
                <a:solidFill>
                  <a:schemeClr val="accent6"/>
                </a:solidFill>
              </a:rPr>
              <a:t> (i.e. c</a:t>
            </a:r>
            <a:r>
              <a:rPr lang="en-US" sz="2000" baseline="-25000" dirty="0">
                <a:solidFill>
                  <a:schemeClr val="accent6"/>
                </a:solidFill>
              </a:rPr>
              <a:t>0</a:t>
            </a:r>
            <a:r>
              <a:rPr lang="en-US" sz="2000" dirty="0">
                <a:solidFill>
                  <a:schemeClr val="accent6"/>
                </a:solidFill>
              </a:rPr>
              <a:t>, c</a:t>
            </a:r>
            <a:r>
              <a:rPr lang="en-US" sz="2000" baseline="-25000" dirty="0">
                <a:solidFill>
                  <a:schemeClr val="accent6"/>
                </a:solidFill>
              </a:rPr>
              <a:t>1</a:t>
            </a:r>
            <a:r>
              <a:rPr lang="en-US" sz="2000" dirty="0">
                <a:solidFill>
                  <a:schemeClr val="accent6"/>
                </a:solidFill>
              </a:rPr>
              <a:t>, …, </a:t>
            </a:r>
            <a:r>
              <a:rPr lang="en-US" sz="2000" dirty="0" err="1">
                <a:solidFill>
                  <a:schemeClr val="accent6"/>
                </a:solidFill>
              </a:rPr>
              <a:t>c</a:t>
            </a:r>
            <a:r>
              <a:rPr lang="en-US" sz="2000" baseline="-25000" dirty="0" err="1">
                <a:solidFill>
                  <a:schemeClr val="accent6"/>
                </a:solidFill>
              </a:rPr>
              <a:t>n</a:t>
            </a:r>
            <a:r>
              <a:rPr lang="en-US" sz="2000" dirty="0">
                <a:solidFill>
                  <a:schemeClr val="accent6"/>
                </a:solidFill>
              </a:rPr>
              <a:t> are in the “Off” state).</a:t>
            </a:r>
          </a:p>
          <a:p>
            <a:endParaRPr lang="en-US" sz="2000" dirty="0">
              <a:solidFill>
                <a:schemeClr val="accent6"/>
              </a:solidFill>
            </a:endParaRPr>
          </a:p>
          <a:p>
            <a:r>
              <a:rPr lang="en-US" sz="2000" dirty="0">
                <a:solidFill>
                  <a:schemeClr val="accent6"/>
                </a:solidFill>
              </a:rPr>
              <a:t>In such a case, the program stays at the current cell, enters the “</a:t>
            </a:r>
            <a:r>
              <a:rPr lang="en-US" sz="2000" dirty="0" err="1">
                <a:solidFill>
                  <a:schemeClr val="accent6"/>
                </a:solidFill>
              </a:rPr>
              <a:t>ProgramOff</a:t>
            </a:r>
            <a:r>
              <a:rPr lang="en-US" sz="2000" dirty="0">
                <a:solidFill>
                  <a:schemeClr val="accent6"/>
                </a:solidFill>
              </a:rPr>
              <a:t>” state and </a:t>
            </a:r>
            <a:r>
              <a:rPr lang="en-US" sz="2000" u="sng" dirty="0">
                <a:solidFill>
                  <a:schemeClr val="accent6"/>
                </a:solidFill>
              </a:rPr>
              <a:t>halts</a:t>
            </a:r>
            <a:r>
              <a:rPr lang="en-US" sz="2000" dirty="0">
                <a:solidFill>
                  <a:schemeClr val="accent6"/>
                </a:solidFill>
              </a:rPr>
              <a:t>.</a:t>
            </a:r>
          </a:p>
          <a:p>
            <a:endParaRPr lang="en-US" sz="2000" dirty="0">
              <a:solidFill>
                <a:schemeClr val="accent6"/>
              </a:solidFill>
            </a:endParaRPr>
          </a:p>
          <a:p>
            <a:r>
              <a:rPr lang="en-US" sz="2000" dirty="0">
                <a:solidFill>
                  <a:schemeClr val="accent6"/>
                </a:solidFill>
              </a:rPr>
              <a:t>If an empty program is given, then the RWH immediately moves to the “</a:t>
            </a:r>
            <a:r>
              <a:rPr lang="en-US" sz="2000" dirty="0" err="1">
                <a:solidFill>
                  <a:schemeClr val="accent6"/>
                </a:solidFill>
              </a:rPr>
              <a:t>ProgamOff</a:t>
            </a:r>
            <a:r>
              <a:rPr lang="en-US" sz="2000" dirty="0">
                <a:solidFill>
                  <a:schemeClr val="accent6"/>
                </a:solidFill>
              </a:rPr>
              <a:t>” state.</a:t>
            </a:r>
          </a:p>
        </p:txBody>
      </p:sp>
      <p:sp>
        <p:nvSpPr>
          <p:cNvPr id="7" name="TextBox 6">
            <a:extLst>
              <a:ext uri="{FF2B5EF4-FFF2-40B4-BE49-F238E27FC236}">
                <a16:creationId xmlns:a16="http://schemas.microsoft.com/office/drawing/2014/main" id="{89A8CFDA-2ABF-122C-C0AE-0F066B318470}"/>
              </a:ext>
            </a:extLst>
          </p:cNvPr>
          <p:cNvSpPr txBox="1"/>
          <p:nvPr/>
        </p:nvSpPr>
        <p:spPr>
          <a:xfrm>
            <a:off x="4915659" y="4320418"/>
            <a:ext cx="3592723" cy="707886"/>
          </a:xfrm>
          <a:prstGeom prst="rect">
            <a:avLst/>
          </a:prstGeom>
          <a:noFill/>
        </p:spPr>
        <p:txBody>
          <a:bodyPr wrap="square" rtlCol="0">
            <a:spAutoFit/>
          </a:bodyPr>
          <a:lstStyle/>
          <a:p>
            <a:r>
              <a:rPr lang="en-US" sz="2000" dirty="0">
                <a:solidFill>
                  <a:schemeClr val="accent6"/>
                </a:solidFill>
              </a:rPr>
              <a:t>Halting logic in the partial TM State Diagram</a:t>
            </a:r>
          </a:p>
        </p:txBody>
      </p:sp>
      <p:grpSp>
        <p:nvGrpSpPr>
          <p:cNvPr id="5" name="Group 4">
            <a:extLst>
              <a:ext uri="{FF2B5EF4-FFF2-40B4-BE49-F238E27FC236}">
                <a16:creationId xmlns:a16="http://schemas.microsoft.com/office/drawing/2014/main" id="{A387F2D4-2DC0-493C-28D1-8BDFE4BFEDE9}"/>
              </a:ext>
            </a:extLst>
          </p:cNvPr>
          <p:cNvGrpSpPr/>
          <p:nvPr/>
        </p:nvGrpSpPr>
        <p:grpSpPr>
          <a:xfrm>
            <a:off x="5803900" y="645000"/>
            <a:ext cx="1816240" cy="3579118"/>
            <a:chOff x="5261013" y="488047"/>
            <a:chExt cx="1813027" cy="3572786"/>
          </a:xfrm>
        </p:grpSpPr>
        <p:pic>
          <p:nvPicPr>
            <p:cNvPr id="4" name="Picture 3" descr="A diagram of a network&#10;&#10;Description automatically generated">
              <a:extLst>
                <a:ext uri="{FF2B5EF4-FFF2-40B4-BE49-F238E27FC236}">
                  <a16:creationId xmlns:a16="http://schemas.microsoft.com/office/drawing/2014/main" id="{1170AF00-2821-901A-04FE-002BED902F9B}"/>
                </a:ext>
              </a:extLst>
            </p:cNvPr>
            <p:cNvPicPr>
              <a:picLocks noChangeAspect="1"/>
            </p:cNvPicPr>
            <p:nvPr/>
          </p:nvPicPr>
          <p:blipFill>
            <a:blip r:embed="rId2"/>
            <a:srcRect l="125" r="73187"/>
            <a:stretch/>
          </p:blipFill>
          <p:spPr>
            <a:xfrm>
              <a:off x="5261013" y="488047"/>
              <a:ext cx="1813027" cy="3572786"/>
            </a:xfrm>
            <a:prstGeom prst="rect">
              <a:avLst/>
            </a:prstGeom>
          </p:spPr>
        </p:pic>
        <p:sp>
          <p:nvSpPr>
            <p:cNvPr id="10" name="Flowchart: Process 9">
              <a:extLst>
                <a:ext uri="{FF2B5EF4-FFF2-40B4-BE49-F238E27FC236}">
                  <a16:creationId xmlns:a16="http://schemas.microsoft.com/office/drawing/2014/main" id="{63ADAA18-7905-3251-D8E3-2A42A0DE19F6}"/>
                </a:ext>
              </a:extLst>
            </p:cNvPr>
            <p:cNvSpPr/>
            <p:nvPr/>
          </p:nvSpPr>
          <p:spPr>
            <a:xfrm rot="5400000">
              <a:off x="6492649" y="2659290"/>
              <a:ext cx="996781" cy="142242"/>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2424EFC-0474-D7A4-2F21-40D9875805D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31</a:t>
            </a:fld>
            <a:endParaRPr lang="en-US" dirty="0"/>
          </a:p>
        </p:txBody>
      </p:sp>
    </p:spTree>
    <p:extLst>
      <p:ext uri="{BB962C8B-B14F-4D97-AF65-F5344CB8AC3E}">
        <p14:creationId xmlns:p14="http://schemas.microsoft.com/office/powerpoint/2010/main" val="57074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0364-35CB-4882-6BDF-40409AC7D1BE}"/>
              </a:ext>
            </a:extLst>
          </p:cNvPr>
          <p:cNvSpPr>
            <a:spLocks noGrp="1"/>
          </p:cNvSpPr>
          <p:nvPr>
            <p:ph type="title"/>
          </p:nvPr>
        </p:nvSpPr>
        <p:spPr>
          <a:xfrm>
            <a:off x="199300" y="67310"/>
            <a:ext cx="7704000" cy="548700"/>
          </a:xfrm>
        </p:spPr>
        <p:txBody>
          <a:bodyPr/>
          <a:lstStyle/>
          <a:p>
            <a:r>
              <a:rPr lang="en-US" dirty="0"/>
              <a:t>Automata Theory - Formal Definition</a:t>
            </a:r>
          </a:p>
        </p:txBody>
      </p:sp>
      <p:pic>
        <p:nvPicPr>
          <p:cNvPr id="8" name="Picture 7">
            <a:extLst>
              <a:ext uri="{FF2B5EF4-FFF2-40B4-BE49-F238E27FC236}">
                <a16:creationId xmlns:a16="http://schemas.microsoft.com/office/drawing/2014/main" id="{2C3211AE-E0C1-E515-9CB1-25A99629B4B0}"/>
              </a:ext>
            </a:extLst>
          </p:cNvPr>
          <p:cNvPicPr>
            <a:picLocks noChangeAspect="1"/>
          </p:cNvPicPr>
          <p:nvPr/>
        </p:nvPicPr>
        <p:blipFill>
          <a:blip r:embed="rId2"/>
          <a:stretch>
            <a:fillRect/>
          </a:stretch>
        </p:blipFill>
        <p:spPr>
          <a:xfrm>
            <a:off x="6343650" y="671775"/>
            <a:ext cx="2121357" cy="4307533"/>
          </a:xfrm>
          <a:prstGeom prst="rect">
            <a:avLst/>
          </a:prstGeom>
        </p:spPr>
      </p:pic>
      <p:sp>
        <p:nvSpPr>
          <p:cNvPr id="9" name="TextBox 8">
            <a:extLst>
              <a:ext uri="{FF2B5EF4-FFF2-40B4-BE49-F238E27FC236}">
                <a16:creationId xmlns:a16="http://schemas.microsoft.com/office/drawing/2014/main" id="{F6982EC1-E919-8C4A-EF45-5D440576DB1C}"/>
              </a:ext>
            </a:extLst>
          </p:cNvPr>
          <p:cNvSpPr txBox="1"/>
          <p:nvPr/>
        </p:nvSpPr>
        <p:spPr>
          <a:xfrm>
            <a:off x="770353" y="3915954"/>
            <a:ext cx="4357006" cy="400110"/>
          </a:xfrm>
          <a:prstGeom prst="rect">
            <a:avLst/>
          </a:prstGeom>
          <a:noFill/>
        </p:spPr>
        <p:txBody>
          <a:bodyPr wrap="square" rtlCol="0">
            <a:spAutoFit/>
          </a:bodyPr>
          <a:lstStyle/>
          <a:p>
            <a:r>
              <a:rPr lang="en-US" sz="2000" dirty="0">
                <a:solidFill>
                  <a:schemeClr val="accent6"/>
                </a:solidFill>
              </a:rPr>
              <a:t>Formal Automata Definition for a TM</a:t>
            </a:r>
          </a:p>
        </p:txBody>
      </p:sp>
      <p:grpSp>
        <p:nvGrpSpPr>
          <p:cNvPr id="10" name="Group 9">
            <a:extLst>
              <a:ext uri="{FF2B5EF4-FFF2-40B4-BE49-F238E27FC236}">
                <a16:creationId xmlns:a16="http://schemas.microsoft.com/office/drawing/2014/main" id="{4E122E38-71C1-1530-8055-4C4922FC9FDA}"/>
              </a:ext>
            </a:extLst>
          </p:cNvPr>
          <p:cNvGrpSpPr/>
          <p:nvPr/>
        </p:nvGrpSpPr>
        <p:grpSpPr>
          <a:xfrm>
            <a:off x="678993" y="965220"/>
            <a:ext cx="4539727" cy="2849621"/>
            <a:chOff x="1623183" y="1204915"/>
            <a:chExt cx="3393317" cy="2130011"/>
          </a:xfrm>
        </p:grpSpPr>
        <p:pic>
          <p:nvPicPr>
            <p:cNvPr id="6" name="Picture 5">
              <a:extLst>
                <a:ext uri="{FF2B5EF4-FFF2-40B4-BE49-F238E27FC236}">
                  <a16:creationId xmlns:a16="http://schemas.microsoft.com/office/drawing/2014/main" id="{B0C4C4B3-0D89-4118-660C-BFFE33D1773D}"/>
                </a:ext>
              </a:extLst>
            </p:cNvPr>
            <p:cNvPicPr>
              <a:picLocks noChangeAspect="1"/>
            </p:cNvPicPr>
            <p:nvPr/>
          </p:nvPicPr>
          <p:blipFill>
            <a:blip r:embed="rId3"/>
            <a:srcRect r="49167"/>
            <a:stretch/>
          </p:blipFill>
          <p:spPr>
            <a:xfrm>
              <a:off x="1623183" y="1204915"/>
              <a:ext cx="3393317" cy="1755361"/>
            </a:xfrm>
            <a:prstGeom prst="rect">
              <a:avLst/>
            </a:prstGeom>
          </p:spPr>
        </p:pic>
        <p:pic>
          <p:nvPicPr>
            <p:cNvPr id="5" name="Picture 4">
              <a:extLst>
                <a:ext uri="{FF2B5EF4-FFF2-40B4-BE49-F238E27FC236}">
                  <a16:creationId xmlns:a16="http://schemas.microsoft.com/office/drawing/2014/main" id="{75F48ACD-15A6-26D0-CD5F-A7A2FB851539}"/>
                </a:ext>
              </a:extLst>
            </p:cNvPr>
            <p:cNvPicPr>
              <a:picLocks noChangeAspect="1"/>
            </p:cNvPicPr>
            <p:nvPr/>
          </p:nvPicPr>
          <p:blipFill>
            <a:blip r:embed="rId3"/>
            <a:srcRect r="49167"/>
            <a:stretch/>
          </p:blipFill>
          <p:spPr>
            <a:xfrm>
              <a:off x="1623183" y="1579565"/>
              <a:ext cx="3393317" cy="1755361"/>
            </a:xfrm>
            <a:prstGeom prst="rect">
              <a:avLst/>
            </a:prstGeom>
          </p:spPr>
        </p:pic>
        <p:pic>
          <p:nvPicPr>
            <p:cNvPr id="7" name="Picture 6">
              <a:extLst>
                <a:ext uri="{FF2B5EF4-FFF2-40B4-BE49-F238E27FC236}">
                  <a16:creationId xmlns:a16="http://schemas.microsoft.com/office/drawing/2014/main" id="{6840197D-3E2B-8BB7-EE8D-2216570579BA}"/>
                </a:ext>
              </a:extLst>
            </p:cNvPr>
            <p:cNvPicPr>
              <a:picLocks noChangeAspect="1"/>
            </p:cNvPicPr>
            <p:nvPr/>
          </p:nvPicPr>
          <p:blipFill>
            <a:blip r:embed="rId3"/>
            <a:srcRect l="28479" t="28668" r="57063" b="37327"/>
            <a:stretch/>
          </p:blipFill>
          <p:spPr>
            <a:xfrm>
              <a:off x="4051300" y="1447595"/>
              <a:ext cx="965200" cy="596900"/>
            </a:xfrm>
            <a:prstGeom prst="rect">
              <a:avLst/>
            </a:prstGeom>
          </p:spPr>
        </p:pic>
        <p:pic>
          <p:nvPicPr>
            <p:cNvPr id="4" name="Picture 3">
              <a:extLst>
                <a:ext uri="{FF2B5EF4-FFF2-40B4-BE49-F238E27FC236}">
                  <a16:creationId xmlns:a16="http://schemas.microsoft.com/office/drawing/2014/main" id="{C5F78A78-9858-23D0-BBCE-4A5A1B34C46A}"/>
                </a:ext>
              </a:extLst>
            </p:cNvPr>
            <p:cNvPicPr>
              <a:picLocks noChangeAspect="1"/>
            </p:cNvPicPr>
            <p:nvPr/>
          </p:nvPicPr>
          <p:blipFill>
            <a:blip r:embed="rId3"/>
            <a:srcRect l="50738" b="86615"/>
            <a:stretch/>
          </p:blipFill>
          <p:spPr>
            <a:xfrm>
              <a:off x="1642234" y="1579565"/>
              <a:ext cx="3288467" cy="234950"/>
            </a:xfrm>
            <a:prstGeom prst="rect">
              <a:avLst/>
            </a:prstGeom>
          </p:spPr>
        </p:pic>
      </p:grpSp>
      <p:sp>
        <p:nvSpPr>
          <p:cNvPr id="11" name="TextBox 10">
            <a:extLst>
              <a:ext uri="{FF2B5EF4-FFF2-40B4-BE49-F238E27FC236}">
                <a16:creationId xmlns:a16="http://schemas.microsoft.com/office/drawing/2014/main" id="{578EF718-7903-BEEF-F0A5-BE48349E254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32</a:t>
            </a:fld>
            <a:endParaRPr lang="en-US" dirty="0"/>
          </a:p>
        </p:txBody>
      </p:sp>
    </p:spTree>
    <p:extLst>
      <p:ext uri="{BB962C8B-B14F-4D97-AF65-F5344CB8AC3E}">
        <p14:creationId xmlns:p14="http://schemas.microsoft.com/office/powerpoint/2010/main" val="2615354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1D177-78A9-7380-3638-4760997596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C6B09A-6974-F934-C60B-4B877F1480C9}"/>
              </a:ext>
            </a:extLst>
          </p:cNvPr>
          <p:cNvSpPr>
            <a:spLocks noGrp="1"/>
          </p:cNvSpPr>
          <p:nvPr>
            <p:ph type="title"/>
          </p:nvPr>
        </p:nvSpPr>
        <p:spPr>
          <a:xfrm>
            <a:off x="257831" y="58636"/>
            <a:ext cx="7704000" cy="548700"/>
          </a:xfrm>
        </p:spPr>
        <p:txBody>
          <a:bodyPr/>
          <a:lstStyle/>
          <a:p>
            <a:r>
              <a:rPr lang="en-US" dirty="0"/>
              <a:t>Conway’s Game of Life</a:t>
            </a:r>
          </a:p>
        </p:txBody>
      </p:sp>
      <p:grpSp>
        <p:nvGrpSpPr>
          <p:cNvPr id="6" name="Group 5">
            <a:extLst>
              <a:ext uri="{FF2B5EF4-FFF2-40B4-BE49-F238E27FC236}">
                <a16:creationId xmlns:a16="http://schemas.microsoft.com/office/drawing/2014/main" id="{5544DFF7-CA92-3261-AEEF-C184C26513A4}"/>
              </a:ext>
            </a:extLst>
          </p:cNvPr>
          <p:cNvGrpSpPr/>
          <p:nvPr/>
        </p:nvGrpSpPr>
        <p:grpSpPr>
          <a:xfrm>
            <a:off x="4607664" y="704848"/>
            <a:ext cx="4174145" cy="4065202"/>
            <a:chOff x="4886195" y="291217"/>
            <a:chExt cx="4174145" cy="4065202"/>
          </a:xfrm>
        </p:grpSpPr>
        <p:pic>
          <p:nvPicPr>
            <p:cNvPr id="3" name="Picture 2" descr="A screenshot of a computer&#10;&#10;Description automatically generated">
              <a:extLst>
                <a:ext uri="{FF2B5EF4-FFF2-40B4-BE49-F238E27FC236}">
                  <a16:creationId xmlns:a16="http://schemas.microsoft.com/office/drawing/2014/main" id="{8454D421-9318-825B-2D72-87EC6A8F72A8}"/>
                </a:ext>
              </a:extLst>
            </p:cNvPr>
            <p:cNvPicPr>
              <a:picLocks noChangeAspect="1"/>
            </p:cNvPicPr>
            <p:nvPr/>
          </p:nvPicPr>
          <p:blipFill>
            <a:blip r:embed="rId3"/>
            <a:stretch>
              <a:fillRect/>
            </a:stretch>
          </p:blipFill>
          <p:spPr>
            <a:xfrm>
              <a:off x="4886195" y="291217"/>
              <a:ext cx="4174145" cy="3757425"/>
            </a:xfrm>
            <a:prstGeom prst="rect">
              <a:avLst/>
            </a:prstGeom>
          </p:spPr>
        </p:pic>
        <p:sp>
          <p:nvSpPr>
            <p:cNvPr id="4" name="TextBox 3">
              <a:extLst>
                <a:ext uri="{FF2B5EF4-FFF2-40B4-BE49-F238E27FC236}">
                  <a16:creationId xmlns:a16="http://schemas.microsoft.com/office/drawing/2014/main" id="{EF23541E-0281-A8A1-C367-3C0A9A38B6F1}"/>
                </a:ext>
              </a:extLst>
            </p:cNvPr>
            <p:cNvSpPr txBox="1"/>
            <p:nvPr/>
          </p:nvSpPr>
          <p:spPr>
            <a:xfrm>
              <a:off x="6281419" y="4048642"/>
              <a:ext cx="1383695" cy="307777"/>
            </a:xfrm>
            <a:prstGeom prst="rect">
              <a:avLst/>
            </a:prstGeom>
            <a:noFill/>
          </p:spPr>
          <p:txBody>
            <a:bodyPr wrap="square" rtlCol="0">
              <a:spAutoFit/>
            </a:bodyPr>
            <a:lstStyle/>
            <a:p>
              <a:r>
                <a:rPr lang="en-US" dirty="0">
                  <a:solidFill>
                    <a:schemeClr val="accent6"/>
                  </a:solidFill>
                </a:rPr>
                <a:t>System Design</a:t>
              </a:r>
            </a:p>
          </p:txBody>
        </p:sp>
      </p:grpSp>
      <p:sp>
        <p:nvSpPr>
          <p:cNvPr id="7" name="TextBox 6">
            <a:extLst>
              <a:ext uri="{FF2B5EF4-FFF2-40B4-BE49-F238E27FC236}">
                <a16:creationId xmlns:a16="http://schemas.microsoft.com/office/drawing/2014/main" id="{C7F479D3-507C-7443-1E53-7333171F0149}"/>
              </a:ext>
            </a:extLst>
          </p:cNvPr>
          <p:cNvSpPr txBox="1"/>
          <p:nvPr/>
        </p:nvSpPr>
        <p:spPr>
          <a:xfrm>
            <a:off x="545070" y="922842"/>
            <a:ext cx="3364982" cy="3693319"/>
          </a:xfrm>
          <a:prstGeom prst="rect">
            <a:avLst/>
          </a:prstGeom>
          <a:noFill/>
        </p:spPr>
        <p:txBody>
          <a:bodyPr wrap="square" rtlCol="0">
            <a:spAutoFit/>
          </a:bodyPr>
          <a:lstStyle/>
          <a:p>
            <a:r>
              <a:rPr lang="en-US" sz="1800" dirty="0">
                <a:solidFill>
                  <a:schemeClr val="accent6"/>
                </a:solidFill>
              </a:rPr>
              <a:t>Create the cartesian plane (2D) of cells using </a:t>
            </a:r>
            <a:r>
              <a:rPr lang="en-US" sz="1800" u="sng" dirty="0">
                <a:solidFill>
                  <a:schemeClr val="accent6"/>
                </a:solidFill>
              </a:rPr>
              <a:t>state machines</a:t>
            </a:r>
          </a:p>
          <a:p>
            <a:endParaRPr lang="en-US" sz="1800" dirty="0">
              <a:solidFill>
                <a:schemeClr val="accent6"/>
              </a:solidFill>
            </a:endParaRPr>
          </a:p>
          <a:p>
            <a:r>
              <a:rPr lang="en-US" sz="1800" dirty="0">
                <a:solidFill>
                  <a:schemeClr val="accent6"/>
                </a:solidFill>
              </a:rPr>
              <a:t>Additional non-planar HSM called the Controller for sending messages</a:t>
            </a:r>
          </a:p>
          <a:p>
            <a:endParaRPr lang="en-US" sz="1800" dirty="0">
              <a:solidFill>
                <a:schemeClr val="accent6"/>
              </a:solidFill>
            </a:endParaRPr>
          </a:p>
          <a:p>
            <a:r>
              <a:rPr lang="en-US" sz="1800" dirty="0">
                <a:solidFill>
                  <a:schemeClr val="accent6"/>
                </a:solidFill>
              </a:rPr>
              <a:t>Messages:</a:t>
            </a:r>
          </a:p>
          <a:p>
            <a:pPr marL="342900" indent="-342900">
              <a:buClr>
                <a:schemeClr val="accent6"/>
              </a:buClr>
              <a:buFont typeface="+mj-lt"/>
              <a:buAutoNum type="arabicPeriod"/>
            </a:pPr>
            <a:r>
              <a:rPr lang="en-US" sz="1800" dirty="0" err="1">
                <a:solidFill>
                  <a:schemeClr val="accent6"/>
                </a:solidFill>
              </a:rPr>
              <a:t>getDisplay</a:t>
            </a:r>
            <a:r>
              <a:rPr lang="en-US" sz="1800" dirty="0">
                <a:solidFill>
                  <a:schemeClr val="accent6"/>
                </a:solidFill>
              </a:rPr>
              <a:t>(</a:t>
            </a:r>
            <a:r>
              <a:rPr lang="en-US" sz="1800" dirty="0" err="1">
                <a:solidFill>
                  <a:schemeClr val="accent6"/>
                </a:solidFill>
              </a:rPr>
              <a:t>myName</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calculateNextState</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updateAllCells</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initializeCellValue</a:t>
            </a:r>
            <a:r>
              <a:rPr lang="en-US" sz="1800" dirty="0">
                <a:solidFill>
                  <a:schemeClr val="accent6"/>
                </a:solidFill>
              </a:rPr>
              <a:t>(Value)</a:t>
            </a:r>
          </a:p>
        </p:txBody>
      </p:sp>
      <p:sp>
        <p:nvSpPr>
          <p:cNvPr id="2" name="TextBox 1">
            <a:extLst>
              <a:ext uri="{FF2B5EF4-FFF2-40B4-BE49-F238E27FC236}">
                <a16:creationId xmlns:a16="http://schemas.microsoft.com/office/drawing/2014/main" id="{43930846-860F-B1E7-309D-1DBA99E678C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33</a:t>
            </a:fld>
            <a:endParaRPr lang="en-US" dirty="0"/>
          </a:p>
        </p:txBody>
      </p:sp>
    </p:spTree>
    <p:extLst>
      <p:ext uri="{BB962C8B-B14F-4D97-AF65-F5344CB8AC3E}">
        <p14:creationId xmlns:p14="http://schemas.microsoft.com/office/powerpoint/2010/main" val="16575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394BB5-987C-D839-F24A-BD1F7A07BAC5}"/>
              </a:ext>
            </a:extLst>
          </p:cNvPr>
          <p:cNvSpPr txBox="1"/>
          <p:nvPr/>
        </p:nvSpPr>
        <p:spPr>
          <a:xfrm>
            <a:off x="100940" y="876336"/>
            <a:ext cx="4876799" cy="3785652"/>
          </a:xfrm>
          <a:prstGeom prst="rect">
            <a:avLst/>
          </a:prstGeom>
          <a:noFill/>
        </p:spPr>
        <p:txBody>
          <a:bodyPr wrap="square" rtlCol="0">
            <a:spAutoFit/>
          </a:bodyPr>
          <a:lstStyle/>
          <a:p>
            <a:r>
              <a:rPr lang="en-US" sz="2000" dirty="0">
                <a:solidFill>
                  <a:schemeClr val="accent6"/>
                </a:solidFill>
              </a:rPr>
              <a:t>Each cell holds the following data:</a:t>
            </a:r>
          </a:p>
          <a:p>
            <a:endParaRPr lang="en-US" sz="2000" dirty="0">
              <a:solidFill>
                <a:schemeClr val="accent6"/>
              </a:solidFill>
            </a:endParaRPr>
          </a:p>
          <a:p>
            <a:pPr marL="342900" indent="-342900">
              <a:buClr>
                <a:schemeClr val="accent6"/>
              </a:buClr>
              <a:buFont typeface="+mj-lt"/>
              <a:buAutoNum type="arabicPeriod"/>
            </a:pPr>
            <a:r>
              <a:rPr lang="en-US" sz="2000" dirty="0">
                <a:solidFill>
                  <a:schemeClr val="accent6"/>
                </a:solidFill>
              </a:rPr>
              <a:t>Local Variables:</a:t>
            </a:r>
          </a:p>
          <a:p>
            <a:pPr marL="800100" lvl="1" indent="-342900">
              <a:buClr>
                <a:schemeClr val="accent6"/>
              </a:buClr>
              <a:buFont typeface="+mj-lt"/>
              <a:buAutoNum type="arabicPeriod"/>
            </a:pPr>
            <a:r>
              <a:rPr lang="en-US" sz="2000" dirty="0" err="1">
                <a:solidFill>
                  <a:schemeClr val="accent6"/>
                </a:solidFill>
              </a:rPr>
              <a:t>myName</a:t>
            </a:r>
            <a:r>
              <a:rPr lang="en-US" sz="2000" dirty="0">
                <a:solidFill>
                  <a:schemeClr val="accent6"/>
                </a:solidFill>
              </a:rPr>
              <a:t> :: String</a:t>
            </a:r>
          </a:p>
          <a:p>
            <a:pPr marL="800100" lvl="1" indent="-342900">
              <a:buClr>
                <a:schemeClr val="accent6"/>
              </a:buClr>
              <a:buFont typeface="+mj-lt"/>
              <a:buAutoNum type="arabicPeriod"/>
            </a:pPr>
            <a:r>
              <a:rPr lang="en-US" sz="2000" dirty="0" err="1">
                <a:solidFill>
                  <a:schemeClr val="accent6"/>
                </a:solidFill>
              </a:rPr>
              <a:t>Xcoord</a:t>
            </a:r>
            <a:r>
              <a:rPr lang="en-US" sz="2000" dirty="0">
                <a:solidFill>
                  <a:schemeClr val="accent6"/>
                </a:solidFill>
              </a:rPr>
              <a:t> :: Int</a:t>
            </a:r>
          </a:p>
          <a:p>
            <a:pPr marL="800100" lvl="1" indent="-342900">
              <a:buClr>
                <a:schemeClr val="accent6"/>
              </a:buClr>
              <a:buFont typeface="+mj-lt"/>
              <a:buAutoNum type="arabicPeriod"/>
            </a:pPr>
            <a:r>
              <a:rPr lang="en-US" sz="2000" dirty="0" err="1">
                <a:solidFill>
                  <a:schemeClr val="accent6"/>
                </a:solidFill>
              </a:rPr>
              <a:t>Ycoord</a:t>
            </a:r>
            <a:r>
              <a:rPr lang="en-US" sz="2000" dirty="0">
                <a:solidFill>
                  <a:schemeClr val="accent6"/>
                </a:solidFill>
              </a:rPr>
              <a:t> :: Int</a:t>
            </a:r>
          </a:p>
          <a:p>
            <a:pPr marL="800100" lvl="1" indent="-342900">
              <a:buClr>
                <a:schemeClr val="accent6"/>
              </a:buClr>
              <a:buFont typeface="+mj-lt"/>
              <a:buAutoNum type="arabicPeriod"/>
            </a:pPr>
            <a:r>
              <a:rPr lang="en-US" sz="2000" dirty="0" err="1">
                <a:solidFill>
                  <a:schemeClr val="accent6"/>
                </a:solidFill>
              </a:rPr>
              <a:t>currCellIsOn</a:t>
            </a:r>
            <a:r>
              <a:rPr lang="en-US" sz="2000" dirty="0">
                <a:solidFill>
                  <a:schemeClr val="accent6"/>
                </a:solidFill>
              </a:rPr>
              <a:t> :: Boolean</a:t>
            </a:r>
          </a:p>
          <a:p>
            <a:pPr marL="800100" lvl="1" indent="-342900">
              <a:buClr>
                <a:schemeClr val="accent6"/>
              </a:buClr>
              <a:buFont typeface="+mj-lt"/>
              <a:buAutoNum type="arabicPeriod"/>
            </a:pPr>
            <a:r>
              <a:rPr lang="en-US" sz="2000" dirty="0" err="1">
                <a:solidFill>
                  <a:schemeClr val="accent6"/>
                </a:solidFill>
              </a:rPr>
              <a:t>nextStateCurrCellIsOn</a:t>
            </a:r>
            <a:r>
              <a:rPr lang="en-US" sz="2000" dirty="0">
                <a:solidFill>
                  <a:schemeClr val="accent6"/>
                </a:solidFill>
              </a:rPr>
              <a:t> :: Boolean</a:t>
            </a: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Display</a:t>
            </a:r>
          </a:p>
          <a:p>
            <a:pPr marL="800100" lvl="1" indent="-342900">
              <a:buClr>
                <a:schemeClr val="accent6"/>
              </a:buClr>
              <a:buFont typeface="+mj-lt"/>
              <a:buAutoNum type="arabicPeriod"/>
            </a:pPr>
            <a:r>
              <a:rPr lang="en-US" sz="2000" dirty="0" err="1">
                <a:solidFill>
                  <a:schemeClr val="accent6"/>
                </a:solidFill>
              </a:rPr>
              <a:t>CalculateNext</a:t>
            </a:r>
            <a:endParaRPr lang="en-US" sz="2000" dirty="0">
              <a:solidFill>
                <a:schemeClr val="accent6"/>
              </a:solidFill>
            </a:endParaRPr>
          </a:p>
          <a:p>
            <a:pPr marL="800100" lvl="1" indent="-342900">
              <a:buClr>
                <a:schemeClr val="accent6"/>
              </a:buClr>
              <a:buFont typeface="+mj-lt"/>
              <a:buAutoNum type="arabicPeriod"/>
            </a:pPr>
            <a:r>
              <a:rPr lang="en-US" sz="2000" dirty="0">
                <a:solidFill>
                  <a:schemeClr val="accent6"/>
                </a:solidFill>
              </a:rPr>
              <a:t>Update</a:t>
            </a:r>
          </a:p>
        </p:txBody>
      </p:sp>
      <p:sp>
        <p:nvSpPr>
          <p:cNvPr id="2" name="Title 1">
            <a:extLst>
              <a:ext uri="{FF2B5EF4-FFF2-40B4-BE49-F238E27FC236}">
                <a16:creationId xmlns:a16="http://schemas.microsoft.com/office/drawing/2014/main" id="{FC9B31F1-AEB9-165B-F2B6-1E88BAC02878}"/>
              </a:ext>
            </a:extLst>
          </p:cNvPr>
          <p:cNvSpPr>
            <a:spLocks noGrp="1"/>
          </p:cNvSpPr>
          <p:nvPr>
            <p:ph type="title"/>
          </p:nvPr>
        </p:nvSpPr>
        <p:spPr>
          <a:xfrm>
            <a:off x="100940" y="0"/>
            <a:ext cx="7477850" cy="693392"/>
          </a:xfrm>
        </p:spPr>
        <p:txBody>
          <a:bodyPr/>
          <a:lstStyle/>
          <a:p>
            <a:r>
              <a:rPr lang="en-US" sz="3000" dirty="0"/>
              <a:t>Conway’s Game of Life - Cells</a:t>
            </a:r>
          </a:p>
        </p:txBody>
      </p:sp>
      <p:sp>
        <p:nvSpPr>
          <p:cNvPr id="6" name="Rectangle 5">
            <a:extLst>
              <a:ext uri="{FF2B5EF4-FFF2-40B4-BE49-F238E27FC236}">
                <a16:creationId xmlns:a16="http://schemas.microsoft.com/office/drawing/2014/main" id="{51E404C7-B673-1D6F-595B-AB0C6D5D60D3}"/>
              </a:ext>
            </a:extLst>
          </p:cNvPr>
          <p:cNvSpPr/>
          <p:nvPr/>
        </p:nvSpPr>
        <p:spPr>
          <a:xfrm>
            <a:off x="5790390" y="876336"/>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(0,0)</a:t>
            </a:r>
          </a:p>
        </p:txBody>
      </p:sp>
      <p:sp>
        <p:nvSpPr>
          <p:cNvPr id="7" name="TextBox 6">
            <a:extLst>
              <a:ext uri="{FF2B5EF4-FFF2-40B4-BE49-F238E27FC236}">
                <a16:creationId xmlns:a16="http://schemas.microsoft.com/office/drawing/2014/main" id="{FCF0E8E4-809C-DAD9-A04E-481D4EFDFDAF}"/>
              </a:ext>
            </a:extLst>
          </p:cNvPr>
          <p:cNvSpPr txBox="1"/>
          <p:nvPr/>
        </p:nvSpPr>
        <p:spPr>
          <a:xfrm>
            <a:off x="5456429" y="2014949"/>
            <a:ext cx="2426144" cy="2862322"/>
          </a:xfrm>
          <a:prstGeom prst="rect">
            <a:avLst/>
          </a:prstGeom>
          <a:noFill/>
        </p:spPr>
        <p:txBody>
          <a:bodyPr wrap="square" rtlCol="0">
            <a:spAutoFit/>
          </a:bodyPr>
          <a:lstStyle/>
          <a:p>
            <a:r>
              <a:rPr lang="en-US" sz="2000" dirty="0">
                <a:solidFill>
                  <a:schemeClr val="accent6"/>
                </a:solidFill>
              </a:rPr>
              <a:t>Local Variables:</a:t>
            </a:r>
          </a:p>
          <a:p>
            <a:pPr marL="285750" indent="-285750">
              <a:buClr>
                <a:schemeClr val="accent6"/>
              </a:buClr>
              <a:buFont typeface="Arial" panose="020B0604020202020204" pitchFamily="34" charset="0"/>
              <a:buChar char="•"/>
            </a:pPr>
            <a:r>
              <a:rPr lang="en-US" sz="2000" dirty="0">
                <a:solidFill>
                  <a:schemeClr val="accent6"/>
                </a:solidFill>
              </a:rPr>
              <a:t>cell00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false</a:t>
            </a:r>
          </a:p>
          <a:p>
            <a:pPr marL="285750" indent="-285750">
              <a:buClr>
                <a:schemeClr val="accent6"/>
              </a:buClr>
              <a:buFont typeface="Arial" panose="020B0604020202020204" pitchFamily="34" charset="0"/>
              <a:buChar char="•"/>
            </a:pPr>
            <a:r>
              <a:rPr lang="en-US" sz="2000" dirty="0">
                <a:solidFill>
                  <a:schemeClr val="accent6"/>
                </a:solidFill>
              </a:rPr>
              <a:t>false</a:t>
            </a:r>
          </a:p>
          <a:p>
            <a:endParaRPr lang="en-US" sz="2000" dirty="0">
              <a:solidFill>
                <a:schemeClr val="accent6"/>
              </a:solidFill>
            </a:endParaRPr>
          </a:p>
          <a:p>
            <a:r>
              <a:rPr lang="en-US" sz="2000" dirty="0">
                <a:solidFill>
                  <a:schemeClr val="accent6"/>
                </a:solidFill>
              </a:rPr>
              <a:t>Initialized to Display state</a:t>
            </a:r>
          </a:p>
        </p:txBody>
      </p:sp>
      <p:pic>
        <p:nvPicPr>
          <p:cNvPr id="9" name="Picture 8" descr="A screenshot of a computer&#10;&#10;Description automatically generated">
            <a:extLst>
              <a:ext uri="{FF2B5EF4-FFF2-40B4-BE49-F238E27FC236}">
                <a16:creationId xmlns:a16="http://schemas.microsoft.com/office/drawing/2014/main" id="{7978958E-521B-ABDE-9F84-2D0AD0704CDD}"/>
              </a:ext>
            </a:extLst>
          </p:cNvPr>
          <p:cNvPicPr>
            <a:picLocks noChangeAspect="1"/>
          </p:cNvPicPr>
          <p:nvPr/>
        </p:nvPicPr>
        <p:blipFill>
          <a:blip r:embed="rId2">
            <a:alphaModFix/>
          </a:blip>
          <a:stretch>
            <a:fillRect/>
          </a:stretch>
        </p:blipFill>
        <p:spPr>
          <a:xfrm>
            <a:off x="7364148" y="80763"/>
            <a:ext cx="1678912" cy="1511300"/>
          </a:xfrm>
          <a:prstGeom prst="rect">
            <a:avLst/>
          </a:prstGeom>
        </p:spPr>
      </p:pic>
      <p:cxnSp>
        <p:nvCxnSpPr>
          <p:cNvPr id="11" name="Straight Arrow Connector 10">
            <a:extLst>
              <a:ext uri="{FF2B5EF4-FFF2-40B4-BE49-F238E27FC236}">
                <a16:creationId xmlns:a16="http://schemas.microsoft.com/office/drawing/2014/main" id="{1C348A5D-0378-0A48-775A-92B0D8EA67FA}"/>
              </a:ext>
            </a:extLst>
          </p:cNvPr>
          <p:cNvCxnSpPr>
            <a:stCxn id="6" idx="3"/>
          </p:cNvCxnSpPr>
          <p:nvPr/>
        </p:nvCxnSpPr>
        <p:spPr>
          <a:xfrm flipV="1">
            <a:off x="6855874" y="1143000"/>
            <a:ext cx="573626" cy="26607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F232CD0-B63B-829C-7834-121D1C16E22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34</a:t>
            </a:fld>
            <a:endParaRPr lang="en-US" dirty="0"/>
          </a:p>
        </p:txBody>
      </p:sp>
    </p:spTree>
    <p:extLst>
      <p:ext uri="{BB962C8B-B14F-4D97-AF65-F5344CB8AC3E}">
        <p14:creationId xmlns:p14="http://schemas.microsoft.com/office/powerpoint/2010/main" val="1331312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9CC1E-C2F4-6BF3-1177-9C9375DAE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AA0D5-2450-550F-8BE3-6A205E26CA6B}"/>
              </a:ext>
            </a:extLst>
          </p:cNvPr>
          <p:cNvSpPr>
            <a:spLocks noGrp="1"/>
          </p:cNvSpPr>
          <p:nvPr>
            <p:ph type="title"/>
          </p:nvPr>
        </p:nvSpPr>
        <p:spPr>
          <a:xfrm>
            <a:off x="670304" y="112312"/>
            <a:ext cx="7704000" cy="548700"/>
          </a:xfrm>
        </p:spPr>
        <p:txBody>
          <a:bodyPr/>
          <a:lstStyle/>
          <a:p>
            <a:r>
              <a:rPr lang="en-US" dirty="0"/>
              <a:t>Conway’s Game of Life - Controller</a:t>
            </a:r>
          </a:p>
        </p:txBody>
      </p:sp>
      <p:sp>
        <p:nvSpPr>
          <p:cNvPr id="3" name="TextBox 2">
            <a:extLst>
              <a:ext uri="{FF2B5EF4-FFF2-40B4-BE49-F238E27FC236}">
                <a16:creationId xmlns:a16="http://schemas.microsoft.com/office/drawing/2014/main" id="{4823CC71-DE0C-752F-4481-7CF4C38B907B}"/>
              </a:ext>
            </a:extLst>
          </p:cNvPr>
          <p:cNvSpPr txBox="1"/>
          <p:nvPr/>
        </p:nvSpPr>
        <p:spPr>
          <a:xfrm>
            <a:off x="406573" y="1050072"/>
            <a:ext cx="5079581" cy="4093428"/>
          </a:xfrm>
          <a:prstGeom prst="rect">
            <a:avLst/>
          </a:prstGeom>
          <a:noFill/>
        </p:spPr>
        <p:txBody>
          <a:bodyPr wrap="square" rtlCol="0">
            <a:spAutoFit/>
          </a:bodyPr>
          <a:lstStyle/>
          <a:p>
            <a:r>
              <a:rPr lang="en-US" sz="2000" dirty="0">
                <a:solidFill>
                  <a:schemeClr val="accent6"/>
                </a:solidFill>
              </a:rPr>
              <a:t>The controller holds the following data:</a:t>
            </a:r>
          </a:p>
          <a:p>
            <a:endParaRPr lang="en-US" sz="2000" dirty="0">
              <a:solidFill>
                <a:schemeClr val="accent6"/>
              </a:solidFill>
            </a:endParaRP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Setup</a:t>
            </a:r>
          </a:p>
          <a:p>
            <a:pPr marL="1371600" lvl="2" indent="-457200">
              <a:buClr>
                <a:schemeClr val="accent6"/>
              </a:buClr>
              <a:buFont typeface="+mj-lt"/>
              <a:buAutoNum type="arabicPeriod"/>
            </a:pPr>
            <a:r>
              <a:rPr lang="en-US" sz="2000" dirty="0">
                <a:solidFill>
                  <a:schemeClr val="accent6"/>
                </a:solidFill>
              </a:rPr>
              <a:t>Sends </a:t>
            </a:r>
            <a:r>
              <a:rPr lang="en-US" sz="2000" dirty="0" err="1">
                <a:solidFill>
                  <a:schemeClr val="accent6"/>
                </a:solidFill>
              </a:rPr>
              <a:t>initializeCell</a:t>
            </a:r>
            <a:r>
              <a:rPr lang="en-US" sz="2000" dirty="0">
                <a:solidFill>
                  <a:schemeClr val="accent6"/>
                </a:solidFill>
              </a:rPr>
              <a:t> with initial state</a:t>
            </a:r>
          </a:p>
          <a:p>
            <a:pPr marL="800100" lvl="1" indent="-342900">
              <a:buClr>
                <a:schemeClr val="accent6"/>
              </a:buClr>
              <a:buFont typeface="+mj-lt"/>
              <a:buAutoNum type="arabicPeriod"/>
            </a:pPr>
            <a:r>
              <a:rPr lang="en-US" sz="2000" dirty="0" err="1">
                <a:solidFill>
                  <a:schemeClr val="accent6"/>
                </a:solidFill>
              </a:rPr>
              <a:t>nextStage</a:t>
            </a:r>
            <a:endParaRPr lang="en-US" sz="2000" dirty="0">
              <a:solidFill>
                <a:schemeClr val="accent6"/>
              </a:solidFill>
            </a:endParaRPr>
          </a:p>
          <a:p>
            <a:pPr marL="1371600" lvl="2" indent="-457200">
              <a:buClr>
                <a:schemeClr val="accent6"/>
              </a:buClr>
              <a:buFont typeface="+mj-lt"/>
              <a:buAutoNum type="arabicPeriod"/>
            </a:pPr>
            <a:r>
              <a:rPr lang="en-US" sz="2000" dirty="0">
                <a:solidFill>
                  <a:schemeClr val="accent6"/>
                </a:solidFill>
              </a:rPr>
              <a:t>Broadcasts to all cells to calculate their next state</a:t>
            </a:r>
          </a:p>
          <a:p>
            <a:pPr marL="1371600" lvl="2" indent="-457200">
              <a:buClr>
                <a:schemeClr val="accent6"/>
              </a:buClr>
              <a:buFont typeface="+mj-lt"/>
              <a:buAutoNum type="arabicPeriod"/>
            </a:pPr>
            <a:r>
              <a:rPr lang="en-US" sz="2000" dirty="0">
                <a:solidFill>
                  <a:schemeClr val="accent6"/>
                </a:solidFill>
              </a:rPr>
              <a:t>Once all cells have updated values, broadcasts to all cells to update to the newly calculated state</a:t>
            </a:r>
          </a:p>
        </p:txBody>
      </p:sp>
      <p:sp>
        <p:nvSpPr>
          <p:cNvPr id="7" name="TextBox 6">
            <a:extLst>
              <a:ext uri="{FF2B5EF4-FFF2-40B4-BE49-F238E27FC236}">
                <a16:creationId xmlns:a16="http://schemas.microsoft.com/office/drawing/2014/main" id="{DC4C3FDD-93BC-721B-0288-1D73D7372686}"/>
              </a:ext>
            </a:extLst>
          </p:cNvPr>
          <p:cNvSpPr txBox="1"/>
          <p:nvPr/>
        </p:nvSpPr>
        <p:spPr>
          <a:xfrm>
            <a:off x="6292646" y="3678126"/>
            <a:ext cx="2081658" cy="307777"/>
          </a:xfrm>
          <a:prstGeom prst="rect">
            <a:avLst/>
          </a:prstGeom>
          <a:noFill/>
        </p:spPr>
        <p:txBody>
          <a:bodyPr wrap="square" rtlCol="0">
            <a:spAutoFit/>
          </a:bodyPr>
          <a:lstStyle/>
          <a:p>
            <a:r>
              <a:rPr lang="en-US" dirty="0">
                <a:solidFill>
                  <a:schemeClr val="accent6"/>
                </a:solidFill>
              </a:rPr>
              <a:t>Initialized to Setup state</a:t>
            </a:r>
          </a:p>
        </p:txBody>
      </p:sp>
      <p:pic>
        <p:nvPicPr>
          <p:cNvPr id="4" name="Picture 3" descr="A screenshot of a computer&#10;&#10;Description automatically generated">
            <a:extLst>
              <a:ext uri="{FF2B5EF4-FFF2-40B4-BE49-F238E27FC236}">
                <a16:creationId xmlns:a16="http://schemas.microsoft.com/office/drawing/2014/main" id="{4E66A0EC-51EA-01F6-6AD4-E1030DA4DD09}"/>
              </a:ext>
            </a:extLst>
          </p:cNvPr>
          <p:cNvPicPr>
            <a:picLocks noChangeAspect="1"/>
          </p:cNvPicPr>
          <p:nvPr/>
        </p:nvPicPr>
        <p:blipFill>
          <a:blip r:embed="rId2">
            <a:alphaModFix/>
          </a:blip>
          <a:stretch>
            <a:fillRect/>
          </a:stretch>
        </p:blipFill>
        <p:spPr>
          <a:xfrm>
            <a:off x="7364148" y="80763"/>
            <a:ext cx="1678912" cy="1511300"/>
          </a:xfrm>
          <a:prstGeom prst="rect">
            <a:avLst/>
          </a:prstGeom>
        </p:spPr>
      </p:pic>
      <p:cxnSp>
        <p:nvCxnSpPr>
          <p:cNvPr id="5" name="Straight Arrow Connector 4">
            <a:extLst>
              <a:ext uri="{FF2B5EF4-FFF2-40B4-BE49-F238E27FC236}">
                <a16:creationId xmlns:a16="http://schemas.microsoft.com/office/drawing/2014/main" id="{8C737EA0-0EDF-F127-4C12-58E1E6BE00C8}"/>
              </a:ext>
            </a:extLst>
          </p:cNvPr>
          <p:cNvCxnSpPr>
            <a:cxnSpLocks/>
            <a:stCxn id="6" idx="0"/>
          </p:cNvCxnSpPr>
          <p:nvPr/>
        </p:nvCxnSpPr>
        <p:spPr>
          <a:xfrm flipV="1">
            <a:off x="7364148" y="1495425"/>
            <a:ext cx="913077" cy="10325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1E36AC-69A5-1C08-DB70-9D1059B3D19E}"/>
              </a:ext>
            </a:extLst>
          </p:cNvPr>
          <p:cNvSpPr/>
          <p:nvPr/>
        </p:nvSpPr>
        <p:spPr>
          <a:xfrm>
            <a:off x="6831406" y="2527929"/>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Controller</a:t>
            </a:r>
          </a:p>
        </p:txBody>
      </p:sp>
      <p:sp>
        <p:nvSpPr>
          <p:cNvPr id="8" name="TextBox 7">
            <a:extLst>
              <a:ext uri="{FF2B5EF4-FFF2-40B4-BE49-F238E27FC236}">
                <a16:creationId xmlns:a16="http://schemas.microsoft.com/office/drawing/2014/main" id="{3B982EFF-E662-8BB2-0246-7384C70CED2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35</a:t>
            </a:fld>
            <a:endParaRPr lang="en-US" dirty="0"/>
          </a:p>
        </p:txBody>
      </p:sp>
    </p:spTree>
    <p:extLst>
      <p:ext uri="{BB962C8B-B14F-4D97-AF65-F5344CB8AC3E}">
        <p14:creationId xmlns:p14="http://schemas.microsoft.com/office/powerpoint/2010/main" val="3852028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D792-AA70-022D-F1EE-CE59AF446804}"/>
              </a:ext>
            </a:extLst>
          </p:cNvPr>
          <p:cNvSpPr>
            <a:spLocks noGrp="1"/>
          </p:cNvSpPr>
          <p:nvPr>
            <p:ph type="title"/>
          </p:nvPr>
        </p:nvSpPr>
        <p:spPr>
          <a:xfrm>
            <a:off x="342900" y="0"/>
            <a:ext cx="8081100" cy="548700"/>
          </a:xfrm>
        </p:spPr>
        <p:txBody>
          <a:bodyPr/>
          <a:lstStyle/>
          <a:p>
            <a:r>
              <a:rPr lang="en-US" dirty="0"/>
              <a:t>Conway’s Game of Life written in Proteus</a:t>
            </a:r>
          </a:p>
        </p:txBody>
      </p:sp>
      <p:grpSp>
        <p:nvGrpSpPr>
          <p:cNvPr id="12" name="Group 11">
            <a:extLst>
              <a:ext uri="{FF2B5EF4-FFF2-40B4-BE49-F238E27FC236}">
                <a16:creationId xmlns:a16="http://schemas.microsoft.com/office/drawing/2014/main" id="{1BCFDED9-183D-6E51-4CAF-B34E1A07E4F2}"/>
              </a:ext>
            </a:extLst>
          </p:cNvPr>
          <p:cNvGrpSpPr/>
          <p:nvPr/>
        </p:nvGrpSpPr>
        <p:grpSpPr>
          <a:xfrm>
            <a:off x="1097152" y="669350"/>
            <a:ext cx="6949695" cy="4249337"/>
            <a:chOff x="820035" y="605850"/>
            <a:chExt cx="6949695" cy="4249337"/>
          </a:xfrm>
        </p:grpSpPr>
        <p:sp>
          <p:nvSpPr>
            <p:cNvPr id="11" name="Rectangle 10">
              <a:extLst>
                <a:ext uri="{FF2B5EF4-FFF2-40B4-BE49-F238E27FC236}">
                  <a16:creationId xmlns:a16="http://schemas.microsoft.com/office/drawing/2014/main" id="{615CD793-3598-5524-4667-FC9DBA3D0393}"/>
                </a:ext>
              </a:extLst>
            </p:cNvPr>
            <p:cNvSpPr/>
            <p:nvPr/>
          </p:nvSpPr>
          <p:spPr>
            <a:xfrm>
              <a:off x="820035" y="605850"/>
              <a:ext cx="6949695" cy="424933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FA914EA-9F88-D7B6-5A8D-789B74A372D3}"/>
                </a:ext>
              </a:extLst>
            </p:cNvPr>
            <p:cNvGrpSpPr/>
            <p:nvPr/>
          </p:nvGrpSpPr>
          <p:grpSpPr>
            <a:xfrm>
              <a:off x="820035" y="605850"/>
              <a:ext cx="6912503" cy="4249337"/>
              <a:chOff x="820035" y="605850"/>
              <a:chExt cx="6912503" cy="4249337"/>
            </a:xfrm>
          </p:grpSpPr>
          <p:pic>
            <p:nvPicPr>
              <p:cNvPr id="4" name="Picture 3">
                <a:extLst>
                  <a:ext uri="{FF2B5EF4-FFF2-40B4-BE49-F238E27FC236}">
                    <a16:creationId xmlns:a16="http://schemas.microsoft.com/office/drawing/2014/main" id="{E6492567-1AFF-6C5F-8F54-9D81603FBADB}"/>
                  </a:ext>
                </a:extLst>
              </p:cNvPr>
              <p:cNvPicPr>
                <a:picLocks noChangeAspect="1"/>
              </p:cNvPicPr>
              <p:nvPr/>
            </p:nvPicPr>
            <p:blipFill>
              <a:blip r:embed="rId2"/>
              <a:stretch>
                <a:fillRect/>
              </a:stretch>
            </p:blipFill>
            <p:spPr>
              <a:xfrm>
                <a:off x="820035" y="605850"/>
                <a:ext cx="3820003" cy="2213261"/>
              </a:xfrm>
              <a:prstGeom prst="rect">
                <a:avLst/>
              </a:prstGeom>
            </p:spPr>
          </p:pic>
          <p:pic>
            <p:nvPicPr>
              <p:cNvPr id="6" name="Picture 5">
                <a:extLst>
                  <a:ext uri="{FF2B5EF4-FFF2-40B4-BE49-F238E27FC236}">
                    <a16:creationId xmlns:a16="http://schemas.microsoft.com/office/drawing/2014/main" id="{E477AE61-C896-4EF0-4958-5924956D3E13}"/>
                  </a:ext>
                </a:extLst>
              </p:cNvPr>
              <p:cNvPicPr>
                <a:picLocks noChangeAspect="1"/>
              </p:cNvPicPr>
              <p:nvPr/>
            </p:nvPicPr>
            <p:blipFill>
              <a:blip r:embed="rId3"/>
              <a:srcRect b="54380"/>
              <a:stretch/>
            </p:blipFill>
            <p:spPr>
              <a:xfrm>
                <a:off x="1264462" y="2819111"/>
                <a:ext cx="2560623" cy="1914814"/>
              </a:xfrm>
              <a:prstGeom prst="rect">
                <a:avLst/>
              </a:prstGeom>
            </p:spPr>
          </p:pic>
          <p:pic>
            <p:nvPicPr>
              <p:cNvPr id="8" name="Picture 7">
                <a:extLst>
                  <a:ext uri="{FF2B5EF4-FFF2-40B4-BE49-F238E27FC236}">
                    <a16:creationId xmlns:a16="http://schemas.microsoft.com/office/drawing/2014/main" id="{B7CE5527-C660-DBEE-5142-C0EA861DD7AC}"/>
                  </a:ext>
                </a:extLst>
              </p:cNvPr>
              <p:cNvPicPr>
                <a:picLocks noChangeAspect="1"/>
              </p:cNvPicPr>
              <p:nvPr/>
            </p:nvPicPr>
            <p:blipFill>
              <a:blip r:embed="rId4"/>
              <a:stretch>
                <a:fillRect/>
              </a:stretch>
            </p:blipFill>
            <p:spPr>
              <a:xfrm>
                <a:off x="5099497" y="2819111"/>
                <a:ext cx="2633041" cy="2036076"/>
              </a:xfrm>
              <a:prstGeom prst="rect">
                <a:avLst/>
              </a:prstGeom>
            </p:spPr>
          </p:pic>
          <p:pic>
            <p:nvPicPr>
              <p:cNvPr id="9" name="Picture 8">
                <a:extLst>
                  <a:ext uri="{FF2B5EF4-FFF2-40B4-BE49-F238E27FC236}">
                    <a16:creationId xmlns:a16="http://schemas.microsoft.com/office/drawing/2014/main" id="{BA36D32D-C67E-637A-1540-76A1060581F0}"/>
                  </a:ext>
                </a:extLst>
              </p:cNvPr>
              <p:cNvPicPr>
                <a:picLocks noChangeAspect="1"/>
              </p:cNvPicPr>
              <p:nvPr/>
            </p:nvPicPr>
            <p:blipFill>
              <a:blip r:embed="rId3"/>
              <a:srcRect t="45620" r="4288"/>
              <a:stretch/>
            </p:blipFill>
            <p:spPr>
              <a:xfrm>
                <a:off x="5318917" y="605850"/>
                <a:ext cx="2413621" cy="2247898"/>
              </a:xfrm>
              <a:prstGeom prst="rect">
                <a:avLst/>
              </a:prstGeom>
            </p:spPr>
          </p:pic>
        </p:grpSp>
      </p:grpSp>
      <p:sp>
        <p:nvSpPr>
          <p:cNvPr id="13" name="TextBox 12">
            <a:extLst>
              <a:ext uri="{FF2B5EF4-FFF2-40B4-BE49-F238E27FC236}">
                <a16:creationId xmlns:a16="http://schemas.microsoft.com/office/drawing/2014/main" id="{0D111BF5-4CB6-7BF7-42D2-4B84E82CA9D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36</a:t>
            </a:fld>
            <a:endParaRPr lang="en-US" dirty="0"/>
          </a:p>
        </p:txBody>
      </p:sp>
    </p:spTree>
    <p:extLst>
      <p:ext uri="{BB962C8B-B14F-4D97-AF65-F5344CB8AC3E}">
        <p14:creationId xmlns:p14="http://schemas.microsoft.com/office/powerpoint/2010/main" val="2436343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1DD4F-06DF-3D89-6094-966B3D193AB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7A73B4-69C2-7F05-F094-76073CB5AAC1}"/>
              </a:ext>
            </a:extLst>
          </p:cNvPr>
          <p:cNvSpPr>
            <a:spLocks noGrp="1"/>
          </p:cNvSpPr>
          <p:nvPr>
            <p:ph type="title"/>
          </p:nvPr>
        </p:nvSpPr>
        <p:spPr>
          <a:xfrm>
            <a:off x="303923" y="130810"/>
            <a:ext cx="7704000" cy="548700"/>
          </a:xfrm>
        </p:spPr>
        <p:txBody>
          <a:bodyPr/>
          <a:lstStyle/>
          <a:p>
            <a:r>
              <a:rPr lang="en-US" dirty="0"/>
              <a:t>Rule 110</a:t>
            </a:r>
          </a:p>
        </p:txBody>
      </p:sp>
      <p:grpSp>
        <p:nvGrpSpPr>
          <p:cNvPr id="6" name="Group 5">
            <a:extLst>
              <a:ext uri="{FF2B5EF4-FFF2-40B4-BE49-F238E27FC236}">
                <a16:creationId xmlns:a16="http://schemas.microsoft.com/office/drawing/2014/main" id="{D2246641-7DC5-C018-F6C4-8107198DB445}"/>
              </a:ext>
            </a:extLst>
          </p:cNvPr>
          <p:cNvGrpSpPr/>
          <p:nvPr/>
        </p:nvGrpSpPr>
        <p:grpSpPr>
          <a:xfrm>
            <a:off x="4257523" y="1619512"/>
            <a:ext cx="4657195" cy="1904476"/>
            <a:chOff x="4189790" y="172736"/>
            <a:chExt cx="4657195" cy="1904476"/>
          </a:xfrm>
        </p:grpSpPr>
        <p:pic>
          <p:nvPicPr>
            <p:cNvPr id="3" name="Picture 2" descr="A black screen with white text&#10;&#10;Description automatically generated">
              <a:extLst>
                <a:ext uri="{FF2B5EF4-FFF2-40B4-BE49-F238E27FC236}">
                  <a16:creationId xmlns:a16="http://schemas.microsoft.com/office/drawing/2014/main" id="{B87E36D6-F024-4247-FDAE-E8B312DCA6EB}"/>
                </a:ext>
              </a:extLst>
            </p:cNvPr>
            <p:cNvPicPr>
              <a:picLocks noChangeAspect="1"/>
            </p:cNvPicPr>
            <p:nvPr/>
          </p:nvPicPr>
          <p:blipFill>
            <a:blip r:embed="rId3"/>
            <a:stretch>
              <a:fillRect/>
            </a:stretch>
          </p:blipFill>
          <p:spPr>
            <a:xfrm>
              <a:off x="4189790" y="172736"/>
              <a:ext cx="4657195" cy="1557564"/>
            </a:xfrm>
            <a:prstGeom prst="rect">
              <a:avLst/>
            </a:prstGeom>
          </p:spPr>
        </p:pic>
        <p:sp>
          <p:nvSpPr>
            <p:cNvPr id="4" name="TextBox 3">
              <a:extLst>
                <a:ext uri="{FF2B5EF4-FFF2-40B4-BE49-F238E27FC236}">
                  <a16:creationId xmlns:a16="http://schemas.microsoft.com/office/drawing/2014/main" id="{12C8F2A9-7CF4-AEAB-D3EA-86EE6FEF6484}"/>
                </a:ext>
              </a:extLst>
            </p:cNvPr>
            <p:cNvSpPr txBox="1"/>
            <p:nvPr/>
          </p:nvSpPr>
          <p:spPr>
            <a:xfrm>
              <a:off x="5826539" y="1769435"/>
              <a:ext cx="1383695" cy="307777"/>
            </a:xfrm>
            <a:prstGeom prst="rect">
              <a:avLst/>
            </a:prstGeom>
            <a:noFill/>
          </p:spPr>
          <p:txBody>
            <a:bodyPr wrap="square" rtlCol="0">
              <a:spAutoFit/>
            </a:bodyPr>
            <a:lstStyle/>
            <a:p>
              <a:r>
                <a:rPr lang="en-US" dirty="0">
                  <a:solidFill>
                    <a:schemeClr val="accent6"/>
                  </a:solidFill>
                </a:rPr>
                <a:t>System Design</a:t>
              </a:r>
            </a:p>
          </p:txBody>
        </p:sp>
      </p:grpSp>
      <p:sp>
        <p:nvSpPr>
          <p:cNvPr id="7" name="TextBox 6">
            <a:extLst>
              <a:ext uri="{FF2B5EF4-FFF2-40B4-BE49-F238E27FC236}">
                <a16:creationId xmlns:a16="http://schemas.microsoft.com/office/drawing/2014/main" id="{70B55DDD-E202-189D-59C4-F4E3AD573723}"/>
              </a:ext>
            </a:extLst>
          </p:cNvPr>
          <p:cNvSpPr txBox="1"/>
          <p:nvPr/>
        </p:nvSpPr>
        <p:spPr>
          <a:xfrm>
            <a:off x="82247" y="1000276"/>
            <a:ext cx="4073676" cy="3785652"/>
          </a:xfrm>
          <a:prstGeom prst="rect">
            <a:avLst/>
          </a:prstGeom>
          <a:noFill/>
        </p:spPr>
        <p:txBody>
          <a:bodyPr wrap="square" rtlCol="0">
            <a:spAutoFit/>
          </a:bodyPr>
          <a:lstStyle/>
          <a:p>
            <a:r>
              <a:rPr lang="en-US" sz="2000" dirty="0">
                <a:solidFill>
                  <a:schemeClr val="accent6"/>
                </a:solidFill>
              </a:rPr>
              <a:t>Create the 1D grid of cells using state machines</a:t>
            </a:r>
          </a:p>
          <a:p>
            <a:endParaRPr lang="en-US" sz="2000" dirty="0">
              <a:solidFill>
                <a:schemeClr val="accent6"/>
              </a:solidFill>
            </a:endParaRPr>
          </a:p>
          <a:p>
            <a:r>
              <a:rPr lang="en-US" sz="2000" dirty="0">
                <a:solidFill>
                  <a:schemeClr val="accent6"/>
                </a:solidFill>
              </a:rPr>
              <a:t>Additional non-planar HSM called the Controller for sending messages</a:t>
            </a:r>
          </a:p>
          <a:p>
            <a:endParaRPr lang="en-US" sz="2000" dirty="0">
              <a:solidFill>
                <a:schemeClr val="accent6"/>
              </a:solidFill>
            </a:endParaRPr>
          </a:p>
          <a:p>
            <a:r>
              <a:rPr lang="en-US" sz="2000" dirty="0">
                <a:solidFill>
                  <a:schemeClr val="accent6"/>
                </a:solidFill>
              </a:rPr>
              <a:t>Messages:</a:t>
            </a:r>
          </a:p>
          <a:p>
            <a:pPr marL="342900" indent="-342900">
              <a:buClr>
                <a:schemeClr val="accent6"/>
              </a:buClr>
              <a:buFont typeface="+mj-lt"/>
              <a:buAutoNum type="arabicPeriod"/>
            </a:pPr>
            <a:r>
              <a:rPr lang="en-US" sz="2000" dirty="0" err="1">
                <a:solidFill>
                  <a:schemeClr val="accent6"/>
                </a:solidFill>
              </a:rPr>
              <a:t>getDisplay</a:t>
            </a:r>
            <a:r>
              <a:rPr lang="en-US" sz="2000" dirty="0">
                <a:solidFill>
                  <a:schemeClr val="accent6"/>
                </a:solidFill>
              </a:rPr>
              <a:t>(</a:t>
            </a:r>
            <a:r>
              <a:rPr lang="en-US" sz="2000" dirty="0" err="1">
                <a:solidFill>
                  <a:schemeClr val="accent6"/>
                </a:solidFill>
              </a:rPr>
              <a:t>myName</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calculateNextState</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updateAllCells</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initializeCellValue</a:t>
            </a:r>
            <a:r>
              <a:rPr lang="en-US" sz="2000" dirty="0">
                <a:solidFill>
                  <a:schemeClr val="accent6"/>
                </a:solidFill>
              </a:rPr>
              <a:t>(Value)</a:t>
            </a:r>
          </a:p>
        </p:txBody>
      </p:sp>
      <p:sp>
        <p:nvSpPr>
          <p:cNvPr id="2" name="TextBox 1">
            <a:extLst>
              <a:ext uri="{FF2B5EF4-FFF2-40B4-BE49-F238E27FC236}">
                <a16:creationId xmlns:a16="http://schemas.microsoft.com/office/drawing/2014/main" id="{6F94BAE7-AA68-5F90-3216-A25992030C1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37</a:t>
            </a:fld>
            <a:endParaRPr lang="en-US" dirty="0"/>
          </a:p>
        </p:txBody>
      </p:sp>
    </p:spTree>
    <p:extLst>
      <p:ext uri="{BB962C8B-B14F-4D97-AF65-F5344CB8AC3E}">
        <p14:creationId xmlns:p14="http://schemas.microsoft.com/office/powerpoint/2010/main" val="11380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12F4-C3E0-D7F6-98BB-DA370C153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FC9-261A-2E99-00D0-C780FBB44B9F}"/>
              </a:ext>
            </a:extLst>
          </p:cNvPr>
          <p:cNvSpPr>
            <a:spLocks noGrp="1"/>
          </p:cNvSpPr>
          <p:nvPr>
            <p:ph type="title"/>
          </p:nvPr>
        </p:nvSpPr>
        <p:spPr>
          <a:xfrm>
            <a:off x="267635" y="-259716"/>
            <a:ext cx="5209020" cy="863600"/>
          </a:xfrm>
        </p:spPr>
        <p:txBody>
          <a:bodyPr/>
          <a:lstStyle/>
          <a:p>
            <a:r>
              <a:rPr lang="en-US" sz="3000" dirty="0"/>
              <a:t>Rule 110 - Cells</a:t>
            </a:r>
          </a:p>
        </p:txBody>
      </p:sp>
      <p:sp>
        <p:nvSpPr>
          <p:cNvPr id="4" name="TextBox 3">
            <a:extLst>
              <a:ext uri="{FF2B5EF4-FFF2-40B4-BE49-F238E27FC236}">
                <a16:creationId xmlns:a16="http://schemas.microsoft.com/office/drawing/2014/main" id="{D76796F1-91B9-6D12-701A-5231D99FA439}"/>
              </a:ext>
            </a:extLst>
          </p:cNvPr>
          <p:cNvSpPr txBox="1"/>
          <p:nvPr/>
        </p:nvSpPr>
        <p:spPr>
          <a:xfrm>
            <a:off x="267635" y="793472"/>
            <a:ext cx="4565650" cy="3785652"/>
          </a:xfrm>
          <a:prstGeom prst="rect">
            <a:avLst/>
          </a:prstGeom>
          <a:noFill/>
        </p:spPr>
        <p:txBody>
          <a:bodyPr wrap="square" rtlCol="0">
            <a:spAutoFit/>
          </a:bodyPr>
          <a:lstStyle/>
          <a:p>
            <a:r>
              <a:rPr lang="en-US" sz="2000" dirty="0">
                <a:solidFill>
                  <a:schemeClr val="accent6"/>
                </a:solidFill>
              </a:rPr>
              <a:t>Each cell holds the following data:</a:t>
            </a:r>
          </a:p>
          <a:p>
            <a:endParaRPr lang="en-US" sz="2000" dirty="0">
              <a:solidFill>
                <a:schemeClr val="accent6"/>
              </a:solidFill>
            </a:endParaRPr>
          </a:p>
          <a:p>
            <a:pPr marL="342900" indent="-342900">
              <a:buClr>
                <a:schemeClr val="accent6"/>
              </a:buClr>
              <a:buFont typeface="+mj-lt"/>
              <a:buAutoNum type="arabicPeriod"/>
            </a:pPr>
            <a:r>
              <a:rPr lang="en-US" sz="2000" dirty="0">
                <a:solidFill>
                  <a:schemeClr val="accent6"/>
                </a:solidFill>
              </a:rPr>
              <a:t>Local Variables:</a:t>
            </a:r>
          </a:p>
          <a:p>
            <a:pPr marL="800100" indent="-342900">
              <a:buClr>
                <a:schemeClr val="accent6"/>
              </a:buClr>
              <a:buFont typeface="+mj-lt"/>
              <a:buAutoNum type="arabicPeriod"/>
            </a:pPr>
            <a:r>
              <a:rPr lang="en-US" sz="2000" dirty="0" err="1">
                <a:solidFill>
                  <a:schemeClr val="accent6"/>
                </a:solidFill>
              </a:rPr>
              <a:t>myName</a:t>
            </a:r>
            <a:r>
              <a:rPr lang="en-US" sz="2000" dirty="0">
                <a:solidFill>
                  <a:schemeClr val="accent6"/>
                </a:solidFill>
              </a:rPr>
              <a:t> :: String</a:t>
            </a:r>
          </a:p>
          <a:p>
            <a:pPr marL="800100" indent="-342900">
              <a:buClr>
                <a:schemeClr val="accent6"/>
              </a:buClr>
              <a:buFont typeface="+mj-lt"/>
              <a:buAutoNum type="arabicPeriod"/>
            </a:pPr>
            <a:r>
              <a:rPr lang="en-US" sz="2000" dirty="0">
                <a:solidFill>
                  <a:schemeClr val="accent6"/>
                </a:solidFill>
              </a:rPr>
              <a:t>coord :: Int</a:t>
            </a:r>
          </a:p>
          <a:p>
            <a:pPr marL="800100" lvl="1" indent="-342900">
              <a:buClr>
                <a:schemeClr val="accent6"/>
              </a:buClr>
              <a:buFont typeface="+mj-lt"/>
              <a:buAutoNum type="arabicPeriod"/>
            </a:pPr>
            <a:r>
              <a:rPr lang="en-US" sz="2000" dirty="0" err="1">
                <a:solidFill>
                  <a:schemeClr val="accent6"/>
                </a:solidFill>
              </a:rPr>
              <a:t>currCellIsOn</a:t>
            </a:r>
            <a:r>
              <a:rPr lang="en-US" sz="2000" dirty="0">
                <a:solidFill>
                  <a:schemeClr val="accent6"/>
                </a:solidFill>
              </a:rPr>
              <a:t> :: Boolean</a:t>
            </a:r>
          </a:p>
          <a:p>
            <a:pPr marL="800100" lvl="1" indent="-342900">
              <a:buClr>
                <a:schemeClr val="accent6"/>
              </a:buClr>
              <a:buFont typeface="+mj-lt"/>
              <a:buAutoNum type="arabicPeriod"/>
            </a:pPr>
            <a:r>
              <a:rPr lang="en-US" sz="2000" dirty="0" err="1">
                <a:solidFill>
                  <a:schemeClr val="accent6"/>
                </a:solidFill>
              </a:rPr>
              <a:t>nextStateCurrCellIsOn</a:t>
            </a:r>
            <a:r>
              <a:rPr lang="en-US" sz="2000" dirty="0">
                <a:solidFill>
                  <a:schemeClr val="accent6"/>
                </a:solidFill>
              </a:rPr>
              <a:t> :: Boolean</a:t>
            </a: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Display</a:t>
            </a:r>
          </a:p>
          <a:p>
            <a:pPr marL="800100" lvl="1" indent="-342900">
              <a:buClr>
                <a:schemeClr val="accent6"/>
              </a:buClr>
              <a:buFont typeface="+mj-lt"/>
              <a:buAutoNum type="arabicPeriod"/>
            </a:pPr>
            <a:r>
              <a:rPr lang="en-US" sz="2000" dirty="0" err="1">
                <a:solidFill>
                  <a:schemeClr val="accent6"/>
                </a:solidFill>
              </a:rPr>
              <a:t>CalculateNext</a:t>
            </a:r>
            <a:endParaRPr lang="en-US" sz="2000" dirty="0">
              <a:solidFill>
                <a:schemeClr val="accent6"/>
              </a:solidFill>
            </a:endParaRPr>
          </a:p>
          <a:p>
            <a:pPr marL="800100" lvl="1" indent="-342900">
              <a:buClr>
                <a:schemeClr val="accent6"/>
              </a:buClr>
              <a:buFont typeface="+mj-lt"/>
              <a:buAutoNum type="arabicPeriod"/>
            </a:pPr>
            <a:r>
              <a:rPr lang="en-US" sz="2000" dirty="0">
                <a:solidFill>
                  <a:schemeClr val="accent6"/>
                </a:solidFill>
              </a:rPr>
              <a:t>Update</a:t>
            </a:r>
          </a:p>
        </p:txBody>
      </p:sp>
      <p:sp>
        <p:nvSpPr>
          <p:cNvPr id="8" name="TextBox 7">
            <a:extLst>
              <a:ext uri="{FF2B5EF4-FFF2-40B4-BE49-F238E27FC236}">
                <a16:creationId xmlns:a16="http://schemas.microsoft.com/office/drawing/2014/main" id="{5FBF9CDA-BAB2-E84D-0D19-E26BA0960383}"/>
              </a:ext>
            </a:extLst>
          </p:cNvPr>
          <p:cNvSpPr txBox="1"/>
          <p:nvPr/>
        </p:nvSpPr>
        <p:spPr>
          <a:xfrm>
            <a:off x="5209020" y="2109094"/>
            <a:ext cx="2426144" cy="2554545"/>
          </a:xfrm>
          <a:prstGeom prst="rect">
            <a:avLst/>
          </a:prstGeom>
          <a:noFill/>
        </p:spPr>
        <p:txBody>
          <a:bodyPr wrap="square" rtlCol="0">
            <a:spAutoFit/>
          </a:bodyPr>
          <a:lstStyle/>
          <a:p>
            <a:r>
              <a:rPr lang="en-US" sz="2000" dirty="0">
                <a:solidFill>
                  <a:schemeClr val="accent6"/>
                </a:solidFill>
              </a:rPr>
              <a:t>Local Variables:</a:t>
            </a:r>
          </a:p>
          <a:p>
            <a:pPr marL="285750" indent="-285750">
              <a:buClr>
                <a:schemeClr val="accent6"/>
              </a:buClr>
              <a:buFont typeface="Arial" panose="020B0604020202020204" pitchFamily="34" charset="0"/>
              <a:buChar char="•"/>
            </a:pPr>
            <a:r>
              <a:rPr lang="en-US" sz="2000" dirty="0">
                <a:solidFill>
                  <a:schemeClr val="accent6"/>
                </a:solidFill>
              </a:rPr>
              <a:t>cell00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false</a:t>
            </a:r>
          </a:p>
          <a:p>
            <a:pPr marL="285750" indent="-285750">
              <a:buClr>
                <a:schemeClr val="accent6"/>
              </a:buClr>
              <a:buFont typeface="Arial" panose="020B0604020202020204" pitchFamily="34" charset="0"/>
              <a:buChar char="•"/>
            </a:pPr>
            <a:r>
              <a:rPr lang="en-US" sz="2000" dirty="0">
                <a:solidFill>
                  <a:schemeClr val="accent6"/>
                </a:solidFill>
              </a:rPr>
              <a:t>false</a:t>
            </a:r>
          </a:p>
          <a:p>
            <a:endParaRPr lang="en-US" sz="2000" dirty="0">
              <a:solidFill>
                <a:schemeClr val="accent6"/>
              </a:solidFill>
            </a:endParaRPr>
          </a:p>
          <a:p>
            <a:r>
              <a:rPr lang="en-US" sz="2000" dirty="0">
                <a:solidFill>
                  <a:schemeClr val="accent6"/>
                </a:solidFill>
              </a:rPr>
              <a:t>Initialized to Display state</a:t>
            </a:r>
          </a:p>
        </p:txBody>
      </p:sp>
      <p:pic>
        <p:nvPicPr>
          <p:cNvPr id="9" name="Picture 8" descr="A black screen with white text&#10;&#10;Description automatically generated">
            <a:extLst>
              <a:ext uri="{FF2B5EF4-FFF2-40B4-BE49-F238E27FC236}">
                <a16:creationId xmlns:a16="http://schemas.microsoft.com/office/drawing/2014/main" id="{D5D790F9-F4E1-7631-E5B9-F9A05EB98C53}"/>
              </a:ext>
            </a:extLst>
          </p:cNvPr>
          <p:cNvPicPr>
            <a:picLocks noChangeAspect="1"/>
          </p:cNvPicPr>
          <p:nvPr/>
        </p:nvPicPr>
        <p:blipFill>
          <a:blip r:embed="rId2"/>
          <a:stretch>
            <a:fillRect/>
          </a:stretch>
        </p:blipFill>
        <p:spPr>
          <a:xfrm>
            <a:off x="6498292" y="55184"/>
            <a:ext cx="2582208" cy="863600"/>
          </a:xfrm>
          <a:prstGeom prst="rect">
            <a:avLst/>
          </a:prstGeom>
        </p:spPr>
      </p:pic>
      <p:cxnSp>
        <p:nvCxnSpPr>
          <p:cNvPr id="63" name="Straight Arrow Connector 62">
            <a:extLst>
              <a:ext uri="{FF2B5EF4-FFF2-40B4-BE49-F238E27FC236}">
                <a16:creationId xmlns:a16="http://schemas.microsoft.com/office/drawing/2014/main" id="{295E3443-1830-0204-E25A-36FF542D9CC0}"/>
              </a:ext>
            </a:extLst>
          </p:cNvPr>
          <p:cNvCxnSpPr>
            <a:cxnSpLocks/>
          </p:cNvCxnSpPr>
          <p:nvPr/>
        </p:nvCxnSpPr>
        <p:spPr>
          <a:xfrm flipV="1">
            <a:off x="5804230" y="172084"/>
            <a:ext cx="762439" cy="76948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531AA19-D188-85EB-46CB-77E901FE284E}"/>
              </a:ext>
            </a:extLst>
          </p:cNvPr>
          <p:cNvSpPr/>
          <p:nvPr/>
        </p:nvSpPr>
        <p:spPr>
          <a:xfrm>
            <a:off x="5271488" y="941569"/>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3" name="TextBox 2">
            <a:extLst>
              <a:ext uri="{FF2B5EF4-FFF2-40B4-BE49-F238E27FC236}">
                <a16:creationId xmlns:a16="http://schemas.microsoft.com/office/drawing/2014/main" id="{3348BAE2-5440-8DC6-488F-2BEA901488B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38</a:t>
            </a:fld>
            <a:endParaRPr lang="en-US" dirty="0"/>
          </a:p>
        </p:txBody>
      </p:sp>
    </p:spTree>
    <p:extLst>
      <p:ext uri="{BB962C8B-B14F-4D97-AF65-F5344CB8AC3E}">
        <p14:creationId xmlns:p14="http://schemas.microsoft.com/office/powerpoint/2010/main" val="1387342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FA088-AAAA-2FD9-4463-D1353DF5E6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08258F-2FA5-E7F5-42B9-E8F90D3EB9D9}"/>
              </a:ext>
            </a:extLst>
          </p:cNvPr>
          <p:cNvSpPr txBox="1"/>
          <p:nvPr/>
        </p:nvSpPr>
        <p:spPr>
          <a:xfrm>
            <a:off x="177800" y="918784"/>
            <a:ext cx="5213350" cy="4093428"/>
          </a:xfrm>
          <a:prstGeom prst="rect">
            <a:avLst/>
          </a:prstGeom>
          <a:noFill/>
        </p:spPr>
        <p:txBody>
          <a:bodyPr wrap="square" rtlCol="0">
            <a:spAutoFit/>
          </a:bodyPr>
          <a:lstStyle/>
          <a:p>
            <a:r>
              <a:rPr lang="en-US" sz="2000" dirty="0">
                <a:solidFill>
                  <a:schemeClr val="accent6"/>
                </a:solidFill>
              </a:rPr>
              <a:t>The controller holds the following data:</a:t>
            </a:r>
          </a:p>
          <a:p>
            <a:endParaRPr lang="en-US" sz="2000" dirty="0">
              <a:solidFill>
                <a:schemeClr val="accent6"/>
              </a:solidFill>
            </a:endParaRP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Setup</a:t>
            </a:r>
          </a:p>
          <a:p>
            <a:pPr marL="1371600" lvl="2" indent="-457200">
              <a:buClr>
                <a:schemeClr val="accent6"/>
              </a:buClr>
              <a:buFont typeface="+mj-lt"/>
              <a:buAutoNum type="arabicPeriod"/>
            </a:pPr>
            <a:r>
              <a:rPr lang="en-US" sz="2000" dirty="0">
                <a:solidFill>
                  <a:schemeClr val="accent6"/>
                </a:solidFill>
              </a:rPr>
              <a:t>Sends </a:t>
            </a:r>
            <a:r>
              <a:rPr lang="en-US" sz="2000" dirty="0" err="1">
                <a:solidFill>
                  <a:schemeClr val="accent6"/>
                </a:solidFill>
              </a:rPr>
              <a:t>initializeCell</a:t>
            </a:r>
            <a:r>
              <a:rPr lang="en-US" sz="2000" dirty="0">
                <a:solidFill>
                  <a:schemeClr val="accent6"/>
                </a:solidFill>
              </a:rPr>
              <a:t> with initial state</a:t>
            </a:r>
          </a:p>
          <a:p>
            <a:pPr marL="800100" lvl="1" indent="-342900">
              <a:buClr>
                <a:schemeClr val="accent6"/>
              </a:buClr>
              <a:buFont typeface="+mj-lt"/>
              <a:buAutoNum type="arabicPeriod"/>
            </a:pPr>
            <a:r>
              <a:rPr lang="en-US" sz="2000" dirty="0" err="1">
                <a:solidFill>
                  <a:schemeClr val="accent6"/>
                </a:solidFill>
              </a:rPr>
              <a:t>nextStage</a:t>
            </a:r>
            <a:endParaRPr lang="en-US" sz="2000" dirty="0">
              <a:solidFill>
                <a:schemeClr val="accent6"/>
              </a:solidFill>
            </a:endParaRPr>
          </a:p>
          <a:p>
            <a:pPr marL="1371600" lvl="2" indent="-457200">
              <a:buClr>
                <a:schemeClr val="accent6"/>
              </a:buClr>
              <a:buFont typeface="+mj-lt"/>
              <a:buAutoNum type="arabicPeriod"/>
            </a:pPr>
            <a:r>
              <a:rPr lang="en-US" sz="2000" dirty="0">
                <a:solidFill>
                  <a:schemeClr val="accent6"/>
                </a:solidFill>
              </a:rPr>
              <a:t>Broadcasts to all cells to calculate their next state</a:t>
            </a:r>
          </a:p>
          <a:p>
            <a:pPr marL="1371600" lvl="2" indent="-457200">
              <a:buClr>
                <a:schemeClr val="accent6"/>
              </a:buClr>
              <a:buFont typeface="+mj-lt"/>
              <a:buAutoNum type="arabicPeriod"/>
            </a:pPr>
            <a:r>
              <a:rPr lang="en-US" sz="2000" dirty="0">
                <a:solidFill>
                  <a:schemeClr val="accent6"/>
                </a:solidFill>
              </a:rPr>
              <a:t>Once all cells have updated values, broadcasts to all cells to update to the newly calculated state</a:t>
            </a:r>
          </a:p>
        </p:txBody>
      </p:sp>
      <p:sp>
        <p:nvSpPr>
          <p:cNvPr id="2" name="Title 1">
            <a:extLst>
              <a:ext uri="{FF2B5EF4-FFF2-40B4-BE49-F238E27FC236}">
                <a16:creationId xmlns:a16="http://schemas.microsoft.com/office/drawing/2014/main" id="{4838F43E-0C9F-1C30-2FE2-75D632434337}"/>
              </a:ext>
            </a:extLst>
          </p:cNvPr>
          <p:cNvSpPr>
            <a:spLocks noGrp="1"/>
          </p:cNvSpPr>
          <p:nvPr>
            <p:ph type="title"/>
          </p:nvPr>
        </p:nvSpPr>
        <p:spPr>
          <a:xfrm>
            <a:off x="520700" y="55184"/>
            <a:ext cx="3873500" cy="666750"/>
          </a:xfrm>
        </p:spPr>
        <p:txBody>
          <a:bodyPr/>
          <a:lstStyle/>
          <a:p>
            <a:r>
              <a:rPr lang="en-US" sz="3000" dirty="0"/>
              <a:t>Rule 110 - Controller</a:t>
            </a:r>
          </a:p>
        </p:txBody>
      </p:sp>
      <p:sp>
        <p:nvSpPr>
          <p:cNvPr id="7" name="TextBox 6">
            <a:extLst>
              <a:ext uri="{FF2B5EF4-FFF2-40B4-BE49-F238E27FC236}">
                <a16:creationId xmlns:a16="http://schemas.microsoft.com/office/drawing/2014/main" id="{DCD2E423-A11E-B36A-BEF2-D513F5E1ABEB}"/>
              </a:ext>
            </a:extLst>
          </p:cNvPr>
          <p:cNvSpPr txBox="1"/>
          <p:nvPr/>
        </p:nvSpPr>
        <p:spPr>
          <a:xfrm>
            <a:off x="6240278" y="2910017"/>
            <a:ext cx="2068335" cy="307777"/>
          </a:xfrm>
          <a:prstGeom prst="rect">
            <a:avLst/>
          </a:prstGeom>
          <a:noFill/>
        </p:spPr>
        <p:txBody>
          <a:bodyPr wrap="square" rtlCol="0">
            <a:spAutoFit/>
          </a:bodyPr>
          <a:lstStyle/>
          <a:p>
            <a:r>
              <a:rPr lang="en-US" dirty="0">
                <a:solidFill>
                  <a:schemeClr val="accent6"/>
                </a:solidFill>
              </a:rPr>
              <a:t>Initialized to Setup state</a:t>
            </a:r>
          </a:p>
        </p:txBody>
      </p:sp>
      <p:pic>
        <p:nvPicPr>
          <p:cNvPr id="8" name="Picture 7" descr="A black screen with white text&#10;&#10;Description automatically generated">
            <a:extLst>
              <a:ext uri="{FF2B5EF4-FFF2-40B4-BE49-F238E27FC236}">
                <a16:creationId xmlns:a16="http://schemas.microsoft.com/office/drawing/2014/main" id="{B3B4ED05-CDFA-0615-2A91-30A38A8B5682}"/>
              </a:ext>
            </a:extLst>
          </p:cNvPr>
          <p:cNvPicPr>
            <a:picLocks noChangeAspect="1"/>
          </p:cNvPicPr>
          <p:nvPr/>
        </p:nvPicPr>
        <p:blipFill>
          <a:blip r:embed="rId2"/>
          <a:stretch>
            <a:fillRect/>
          </a:stretch>
        </p:blipFill>
        <p:spPr>
          <a:xfrm>
            <a:off x="6498292" y="55184"/>
            <a:ext cx="2582208" cy="863600"/>
          </a:xfrm>
          <a:prstGeom prst="rect">
            <a:avLst/>
          </a:prstGeom>
        </p:spPr>
      </p:pic>
      <p:cxnSp>
        <p:nvCxnSpPr>
          <p:cNvPr id="9" name="Straight Arrow Connector 8">
            <a:extLst>
              <a:ext uri="{FF2B5EF4-FFF2-40B4-BE49-F238E27FC236}">
                <a16:creationId xmlns:a16="http://schemas.microsoft.com/office/drawing/2014/main" id="{BC59231F-C6F9-A5A5-82F1-C16279BED0C9}"/>
              </a:ext>
            </a:extLst>
          </p:cNvPr>
          <p:cNvCxnSpPr>
            <a:cxnSpLocks/>
            <a:stCxn id="6" idx="0"/>
          </p:cNvCxnSpPr>
          <p:nvPr/>
        </p:nvCxnSpPr>
        <p:spPr>
          <a:xfrm flipV="1">
            <a:off x="7274446" y="807084"/>
            <a:ext cx="532742" cy="102174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F05D780-0EAF-962F-A66E-F5F86802ADA2}"/>
              </a:ext>
            </a:extLst>
          </p:cNvPr>
          <p:cNvSpPr/>
          <p:nvPr/>
        </p:nvSpPr>
        <p:spPr>
          <a:xfrm>
            <a:off x="6741704" y="1828831"/>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Controller</a:t>
            </a:r>
          </a:p>
        </p:txBody>
      </p:sp>
      <p:sp>
        <p:nvSpPr>
          <p:cNvPr id="4" name="TextBox 3">
            <a:extLst>
              <a:ext uri="{FF2B5EF4-FFF2-40B4-BE49-F238E27FC236}">
                <a16:creationId xmlns:a16="http://schemas.microsoft.com/office/drawing/2014/main" id="{7ACAB924-B442-83E3-3B45-B04436C59D1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39</a:t>
            </a:fld>
            <a:endParaRPr lang="en-US" dirty="0"/>
          </a:p>
        </p:txBody>
      </p:sp>
    </p:spTree>
    <p:extLst>
      <p:ext uri="{BB962C8B-B14F-4D97-AF65-F5344CB8AC3E}">
        <p14:creationId xmlns:p14="http://schemas.microsoft.com/office/powerpoint/2010/main" val="162353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6FF3D-6770-1858-9529-1BD8075060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74D173-E12B-15D6-0D6D-2AAEDBA8FB9C}"/>
              </a:ext>
            </a:extLst>
          </p:cNvPr>
          <p:cNvSpPr>
            <a:spLocks noGrp="1"/>
          </p:cNvSpPr>
          <p:nvPr>
            <p:ph type="title"/>
          </p:nvPr>
        </p:nvSpPr>
        <p:spPr/>
        <p:txBody>
          <a:bodyPr/>
          <a:lstStyle/>
          <a:p>
            <a:r>
              <a:rPr lang="en-US" dirty="0"/>
              <a:t>The Turing Machine</a:t>
            </a:r>
          </a:p>
        </p:txBody>
      </p:sp>
      <p:grpSp>
        <p:nvGrpSpPr>
          <p:cNvPr id="55" name="Group 54">
            <a:extLst>
              <a:ext uri="{FF2B5EF4-FFF2-40B4-BE49-F238E27FC236}">
                <a16:creationId xmlns:a16="http://schemas.microsoft.com/office/drawing/2014/main" id="{6BE93CB4-BCD3-6BFA-0440-85C8A481BB93}"/>
              </a:ext>
            </a:extLst>
          </p:cNvPr>
          <p:cNvGrpSpPr/>
          <p:nvPr/>
        </p:nvGrpSpPr>
        <p:grpSpPr>
          <a:xfrm>
            <a:off x="40481" y="1195387"/>
            <a:ext cx="9063038" cy="548700"/>
            <a:chOff x="0" y="3309938"/>
            <a:chExt cx="9063038" cy="548700"/>
          </a:xfrm>
        </p:grpSpPr>
        <p:sp>
          <p:nvSpPr>
            <p:cNvPr id="2" name="Rectangle 1">
              <a:extLst>
                <a:ext uri="{FF2B5EF4-FFF2-40B4-BE49-F238E27FC236}">
                  <a16:creationId xmlns:a16="http://schemas.microsoft.com/office/drawing/2014/main" id="{930B342B-7290-F679-7CF7-E15824E0C73E}"/>
                </a:ext>
              </a:extLst>
            </p:cNvPr>
            <p:cNvSpPr/>
            <p:nvPr/>
          </p:nvSpPr>
          <p:spPr>
            <a:xfrm>
              <a:off x="0" y="3309938"/>
              <a:ext cx="9063038" cy="548700"/>
            </a:xfrm>
            <a:prstGeom prst="rect">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10000"/>
                    </a:schemeClr>
                  </a:solidFill>
                </a:rPr>
                <a:t>0          1          1          0          0          1          0</a:t>
              </a:r>
            </a:p>
          </p:txBody>
        </p:sp>
        <p:cxnSp>
          <p:nvCxnSpPr>
            <p:cNvPr id="4" name="Straight Connector 3">
              <a:extLst>
                <a:ext uri="{FF2B5EF4-FFF2-40B4-BE49-F238E27FC236}">
                  <a16:creationId xmlns:a16="http://schemas.microsoft.com/office/drawing/2014/main" id="{45B796E5-D1B2-4B8E-B8D8-E5F7476BD0EA}"/>
                </a:ext>
              </a:extLst>
            </p:cNvPr>
            <p:cNvCxnSpPr>
              <a:cxnSpLocks/>
            </p:cNvCxnSpPr>
            <p:nvPr/>
          </p:nvCxnSpPr>
          <p:spPr>
            <a:xfrm>
              <a:off x="7200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CFAC3CF-7ECF-0AB9-69E5-0D6CC99FBB38}"/>
                </a:ext>
              </a:extLst>
            </p:cNvPr>
            <p:cNvCxnSpPr>
              <a:cxnSpLocks/>
            </p:cNvCxnSpPr>
            <p:nvPr/>
          </p:nvCxnSpPr>
          <p:spPr>
            <a:xfrm>
              <a:off x="13066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029DC65-B43B-58FF-8081-003102AD4C89}"/>
                </a:ext>
              </a:extLst>
            </p:cNvPr>
            <p:cNvCxnSpPr>
              <a:cxnSpLocks/>
            </p:cNvCxnSpPr>
            <p:nvPr/>
          </p:nvCxnSpPr>
          <p:spPr>
            <a:xfrm>
              <a:off x="1892437"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449063A-9806-7940-88C5-B0E3B54E53E3}"/>
                </a:ext>
              </a:extLst>
            </p:cNvPr>
            <p:cNvCxnSpPr>
              <a:cxnSpLocks/>
            </p:cNvCxnSpPr>
            <p:nvPr/>
          </p:nvCxnSpPr>
          <p:spPr>
            <a:xfrm>
              <a:off x="24734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B456CED-6DAE-AFCB-993F-0881BF2504DF}"/>
                </a:ext>
              </a:extLst>
            </p:cNvPr>
            <p:cNvCxnSpPr>
              <a:cxnSpLocks/>
            </p:cNvCxnSpPr>
            <p:nvPr/>
          </p:nvCxnSpPr>
          <p:spPr>
            <a:xfrm>
              <a:off x="3059251"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8306FD4-C967-8449-2692-75AD3A1AF48D}"/>
                </a:ext>
              </a:extLst>
            </p:cNvPr>
            <p:cNvCxnSpPr>
              <a:cxnSpLocks/>
            </p:cNvCxnSpPr>
            <p:nvPr/>
          </p:nvCxnSpPr>
          <p:spPr>
            <a:xfrm>
              <a:off x="3645038"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AFD2EF8-5643-1224-9F52-719E0590C82D}"/>
                </a:ext>
              </a:extLst>
            </p:cNvPr>
            <p:cNvCxnSpPr>
              <a:cxnSpLocks/>
            </p:cNvCxnSpPr>
            <p:nvPr/>
          </p:nvCxnSpPr>
          <p:spPr>
            <a:xfrm>
              <a:off x="42260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1427227-4E03-0A44-ADF7-62C0A4DBAE85}"/>
                </a:ext>
              </a:extLst>
            </p:cNvPr>
            <p:cNvCxnSpPr>
              <a:cxnSpLocks/>
            </p:cNvCxnSpPr>
            <p:nvPr/>
          </p:nvCxnSpPr>
          <p:spPr>
            <a:xfrm>
              <a:off x="422606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C9BCC72-FB68-8CC3-D9FB-21937C7050C0}"/>
                </a:ext>
              </a:extLst>
            </p:cNvPr>
            <p:cNvCxnSpPr>
              <a:cxnSpLocks/>
            </p:cNvCxnSpPr>
            <p:nvPr/>
          </p:nvCxnSpPr>
          <p:spPr>
            <a:xfrm>
              <a:off x="4811849"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3B6A3FAA-D03E-CF5E-3851-C0CA8C3A835A}"/>
                </a:ext>
              </a:extLst>
            </p:cNvPr>
            <p:cNvCxnSpPr>
              <a:cxnSpLocks/>
            </p:cNvCxnSpPr>
            <p:nvPr/>
          </p:nvCxnSpPr>
          <p:spPr>
            <a:xfrm>
              <a:off x="48062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E6C4720F-84A1-DB14-121C-773D10C483B3}"/>
                </a:ext>
              </a:extLst>
            </p:cNvPr>
            <p:cNvCxnSpPr>
              <a:cxnSpLocks/>
            </p:cNvCxnSpPr>
            <p:nvPr/>
          </p:nvCxnSpPr>
          <p:spPr>
            <a:xfrm>
              <a:off x="53928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085D51EC-F520-D3EF-72D8-67E3B3D941C4}"/>
                </a:ext>
              </a:extLst>
            </p:cNvPr>
            <p:cNvCxnSpPr>
              <a:cxnSpLocks/>
            </p:cNvCxnSpPr>
            <p:nvPr/>
          </p:nvCxnSpPr>
          <p:spPr>
            <a:xfrm>
              <a:off x="539201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23EDF36-403B-04D5-CEBA-638435B8A87D}"/>
                </a:ext>
              </a:extLst>
            </p:cNvPr>
            <p:cNvCxnSpPr>
              <a:cxnSpLocks/>
            </p:cNvCxnSpPr>
            <p:nvPr/>
          </p:nvCxnSpPr>
          <p:spPr>
            <a:xfrm>
              <a:off x="59786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3C49589B-2801-95B7-39F2-67B5B7594F61}"/>
                </a:ext>
              </a:extLst>
            </p:cNvPr>
            <p:cNvCxnSpPr>
              <a:cxnSpLocks/>
            </p:cNvCxnSpPr>
            <p:nvPr/>
          </p:nvCxnSpPr>
          <p:spPr>
            <a:xfrm>
              <a:off x="59778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72666BA6-2DDC-5E77-AE14-43517237973C}"/>
                </a:ext>
              </a:extLst>
            </p:cNvPr>
            <p:cNvCxnSpPr>
              <a:cxnSpLocks/>
            </p:cNvCxnSpPr>
            <p:nvPr/>
          </p:nvCxnSpPr>
          <p:spPr>
            <a:xfrm>
              <a:off x="65644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EF8FC5BC-6B86-DF67-1AFD-EA2D53DEB564}"/>
                </a:ext>
              </a:extLst>
            </p:cNvPr>
            <p:cNvCxnSpPr>
              <a:cxnSpLocks/>
            </p:cNvCxnSpPr>
            <p:nvPr/>
          </p:nvCxnSpPr>
          <p:spPr>
            <a:xfrm>
              <a:off x="65588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3BCEF81B-CB83-454F-1533-3621155447F7}"/>
                </a:ext>
              </a:extLst>
            </p:cNvPr>
            <p:cNvCxnSpPr>
              <a:cxnSpLocks/>
            </p:cNvCxnSpPr>
            <p:nvPr/>
          </p:nvCxnSpPr>
          <p:spPr>
            <a:xfrm>
              <a:off x="71454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D318B4A8-A5DE-6C4D-63B8-3282FD7EDA9C}"/>
                </a:ext>
              </a:extLst>
            </p:cNvPr>
            <p:cNvCxnSpPr>
              <a:cxnSpLocks/>
            </p:cNvCxnSpPr>
            <p:nvPr/>
          </p:nvCxnSpPr>
          <p:spPr>
            <a:xfrm>
              <a:off x="539201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B31880B-9168-2CEF-E854-53D2CAE86B8A}"/>
                </a:ext>
              </a:extLst>
            </p:cNvPr>
            <p:cNvCxnSpPr>
              <a:cxnSpLocks/>
            </p:cNvCxnSpPr>
            <p:nvPr/>
          </p:nvCxnSpPr>
          <p:spPr>
            <a:xfrm>
              <a:off x="597866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082E1C7-0D40-DB7D-CFCB-B5B4F0A8D669}"/>
                </a:ext>
              </a:extLst>
            </p:cNvPr>
            <p:cNvCxnSpPr>
              <a:cxnSpLocks/>
            </p:cNvCxnSpPr>
            <p:nvPr/>
          </p:nvCxnSpPr>
          <p:spPr>
            <a:xfrm>
              <a:off x="6564449"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4ECCF884-61BF-8361-9247-093D0080CC16}"/>
                </a:ext>
              </a:extLst>
            </p:cNvPr>
            <p:cNvCxnSpPr>
              <a:cxnSpLocks/>
            </p:cNvCxnSpPr>
            <p:nvPr/>
          </p:nvCxnSpPr>
          <p:spPr>
            <a:xfrm>
              <a:off x="65588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4FC5810-D41F-A46D-FE6E-381120CD3A4A}"/>
                </a:ext>
              </a:extLst>
            </p:cNvPr>
            <p:cNvCxnSpPr>
              <a:cxnSpLocks/>
            </p:cNvCxnSpPr>
            <p:nvPr/>
          </p:nvCxnSpPr>
          <p:spPr>
            <a:xfrm>
              <a:off x="71454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828F08ED-A7F9-86F2-D045-77F6AFA427EF}"/>
                </a:ext>
              </a:extLst>
            </p:cNvPr>
            <p:cNvCxnSpPr>
              <a:cxnSpLocks/>
            </p:cNvCxnSpPr>
            <p:nvPr/>
          </p:nvCxnSpPr>
          <p:spPr>
            <a:xfrm>
              <a:off x="714461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C889724-D7C8-215F-B515-229471C3F7D4}"/>
                </a:ext>
              </a:extLst>
            </p:cNvPr>
            <p:cNvCxnSpPr>
              <a:cxnSpLocks/>
            </p:cNvCxnSpPr>
            <p:nvPr/>
          </p:nvCxnSpPr>
          <p:spPr>
            <a:xfrm>
              <a:off x="77312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19C852-13F1-3582-CEB0-213B21FD8091}"/>
                </a:ext>
              </a:extLst>
            </p:cNvPr>
            <p:cNvCxnSpPr>
              <a:cxnSpLocks/>
            </p:cNvCxnSpPr>
            <p:nvPr/>
          </p:nvCxnSpPr>
          <p:spPr>
            <a:xfrm>
              <a:off x="77304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D5924A15-2845-1A1C-A57D-18E8D523A97B}"/>
                </a:ext>
              </a:extLst>
            </p:cNvPr>
            <p:cNvCxnSpPr>
              <a:cxnSpLocks/>
            </p:cNvCxnSpPr>
            <p:nvPr/>
          </p:nvCxnSpPr>
          <p:spPr>
            <a:xfrm>
              <a:off x="83170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A61450B-F19D-25A7-2B9B-7DB35090F8CF}"/>
                </a:ext>
              </a:extLst>
            </p:cNvPr>
            <p:cNvCxnSpPr>
              <a:cxnSpLocks/>
            </p:cNvCxnSpPr>
            <p:nvPr/>
          </p:nvCxnSpPr>
          <p:spPr>
            <a:xfrm>
              <a:off x="83114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2972301-043A-7D53-38FF-8930C967EA7B}"/>
                </a:ext>
              </a:extLst>
            </p:cNvPr>
            <p:cNvCxnSpPr>
              <a:cxnSpLocks/>
            </p:cNvCxnSpPr>
            <p:nvPr/>
          </p:nvCxnSpPr>
          <p:spPr>
            <a:xfrm>
              <a:off x="88980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3196738-C225-7F26-9E96-CD6F828B91B3}"/>
                </a:ext>
              </a:extLst>
            </p:cNvPr>
            <p:cNvCxnSpPr>
              <a:cxnSpLocks/>
            </p:cNvCxnSpPr>
            <p:nvPr/>
          </p:nvCxnSpPr>
          <p:spPr>
            <a:xfrm>
              <a:off x="1333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grpSp>
      <p:sp>
        <p:nvSpPr>
          <p:cNvPr id="58" name="Rectangle 57">
            <a:extLst>
              <a:ext uri="{FF2B5EF4-FFF2-40B4-BE49-F238E27FC236}">
                <a16:creationId xmlns:a16="http://schemas.microsoft.com/office/drawing/2014/main" id="{8CCB0DFD-1806-F72D-5C55-83E13ED4920C}"/>
              </a:ext>
            </a:extLst>
          </p:cNvPr>
          <p:cNvSpPr/>
          <p:nvPr/>
        </p:nvSpPr>
        <p:spPr>
          <a:xfrm>
            <a:off x="2681149" y="3208179"/>
            <a:ext cx="3781702" cy="1533090"/>
          </a:xfrm>
          <a:prstGeom prst="rect">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10000"/>
                  </a:schemeClr>
                </a:solidFill>
              </a:rPr>
              <a:t>Inner Logic</a:t>
            </a:r>
          </a:p>
        </p:txBody>
      </p:sp>
      <p:sp>
        <p:nvSpPr>
          <p:cNvPr id="59" name="TextBox 58">
            <a:extLst>
              <a:ext uri="{FF2B5EF4-FFF2-40B4-BE49-F238E27FC236}">
                <a16:creationId xmlns:a16="http://schemas.microsoft.com/office/drawing/2014/main" id="{5B841C7C-0E8F-908A-7CC1-458BB5104548}"/>
              </a:ext>
            </a:extLst>
          </p:cNvPr>
          <p:cNvSpPr txBox="1"/>
          <p:nvPr/>
        </p:nvSpPr>
        <p:spPr>
          <a:xfrm>
            <a:off x="7888220" y="1339066"/>
            <a:ext cx="535780" cy="307777"/>
          </a:xfrm>
          <a:prstGeom prst="rect">
            <a:avLst/>
          </a:prstGeom>
          <a:noFill/>
        </p:spPr>
        <p:txBody>
          <a:bodyPr wrap="square" rtlCol="0">
            <a:spAutoFit/>
          </a:bodyPr>
          <a:lstStyle/>
          <a:p>
            <a:r>
              <a:rPr lang="en-US" dirty="0"/>
              <a:t>…</a:t>
            </a:r>
          </a:p>
        </p:txBody>
      </p:sp>
      <p:sp>
        <p:nvSpPr>
          <p:cNvPr id="60" name="TextBox 59">
            <a:extLst>
              <a:ext uri="{FF2B5EF4-FFF2-40B4-BE49-F238E27FC236}">
                <a16:creationId xmlns:a16="http://schemas.microsoft.com/office/drawing/2014/main" id="{309E9E0D-EFC8-C6A6-FCB0-CF64767655DE}"/>
              </a:ext>
            </a:extLst>
          </p:cNvPr>
          <p:cNvSpPr txBox="1"/>
          <p:nvPr/>
        </p:nvSpPr>
        <p:spPr>
          <a:xfrm>
            <a:off x="6693575" y="1339066"/>
            <a:ext cx="535780" cy="307777"/>
          </a:xfrm>
          <a:prstGeom prst="rect">
            <a:avLst/>
          </a:prstGeom>
          <a:noFill/>
        </p:spPr>
        <p:txBody>
          <a:bodyPr wrap="square" rtlCol="0">
            <a:spAutoFit/>
          </a:bodyPr>
          <a:lstStyle/>
          <a:p>
            <a:r>
              <a:rPr lang="en-US" dirty="0"/>
              <a:t>…</a:t>
            </a:r>
          </a:p>
        </p:txBody>
      </p:sp>
      <p:sp>
        <p:nvSpPr>
          <p:cNvPr id="61" name="TextBox 60">
            <a:extLst>
              <a:ext uri="{FF2B5EF4-FFF2-40B4-BE49-F238E27FC236}">
                <a16:creationId xmlns:a16="http://schemas.microsoft.com/office/drawing/2014/main" id="{B168E4BC-DF5B-CD54-2C47-C7A9EF210EEA}"/>
              </a:ext>
            </a:extLst>
          </p:cNvPr>
          <p:cNvSpPr txBox="1"/>
          <p:nvPr/>
        </p:nvSpPr>
        <p:spPr>
          <a:xfrm>
            <a:off x="7314013" y="1339066"/>
            <a:ext cx="535780" cy="307777"/>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0A075E7D-3DB7-C4BB-D406-C502CDC927E1}"/>
              </a:ext>
            </a:extLst>
          </p:cNvPr>
          <p:cNvSpPr txBox="1"/>
          <p:nvPr/>
        </p:nvSpPr>
        <p:spPr>
          <a:xfrm>
            <a:off x="2047058" y="1339066"/>
            <a:ext cx="535780" cy="307777"/>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7DE80FDB-4E47-91B7-4B6D-F8708B094DC9}"/>
              </a:ext>
            </a:extLst>
          </p:cNvPr>
          <p:cNvSpPr txBox="1"/>
          <p:nvPr/>
        </p:nvSpPr>
        <p:spPr>
          <a:xfrm>
            <a:off x="852413" y="1339066"/>
            <a:ext cx="535780" cy="307777"/>
          </a:xfrm>
          <a:prstGeom prst="rect">
            <a:avLst/>
          </a:prstGeom>
          <a:noFill/>
        </p:spPr>
        <p:txBody>
          <a:bodyPr wrap="square" rtlCol="0">
            <a:spAutoFit/>
          </a:bodyPr>
          <a:lstStyle/>
          <a:p>
            <a:r>
              <a:rPr lang="en-US" dirty="0"/>
              <a:t>…</a:t>
            </a:r>
          </a:p>
        </p:txBody>
      </p:sp>
      <p:sp>
        <p:nvSpPr>
          <p:cNvPr id="64" name="TextBox 63">
            <a:extLst>
              <a:ext uri="{FF2B5EF4-FFF2-40B4-BE49-F238E27FC236}">
                <a16:creationId xmlns:a16="http://schemas.microsoft.com/office/drawing/2014/main" id="{33E8D3F5-0741-7ABE-9A1D-A227A04A66C9}"/>
              </a:ext>
            </a:extLst>
          </p:cNvPr>
          <p:cNvSpPr txBox="1"/>
          <p:nvPr/>
        </p:nvSpPr>
        <p:spPr>
          <a:xfrm>
            <a:off x="1472851" y="1339066"/>
            <a:ext cx="535780" cy="307777"/>
          </a:xfrm>
          <a:prstGeom prst="rect">
            <a:avLst/>
          </a:prstGeom>
          <a:noFill/>
        </p:spPr>
        <p:txBody>
          <a:bodyPr wrap="square" rtlCol="0">
            <a:spAutoFit/>
          </a:bodyPr>
          <a:lstStyle/>
          <a:p>
            <a:r>
              <a:rPr lang="en-US" dirty="0"/>
              <a:t>…</a:t>
            </a:r>
          </a:p>
        </p:txBody>
      </p:sp>
      <p:grpSp>
        <p:nvGrpSpPr>
          <p:cNvPr id="6" name="Group 5">
            <a:extLst>
              <a:ext uri="{FF2B5EF4-FFF2-40B4-BE49-F238E27FC236}">
                <a16:creationId xmlns:a16="http://schemas.microsoft.com/office/drawing/2014/main" id="{C2D13A7F-80CF-AF9C-1404-914E4BA9BDD3}"/>
              </a:ext>
            </a:extLst>
          </p:cNvPr>
          <p:cNvGrpSpPr/>
          <p:nvPr/>
        </p:nvGrpSpPr>
        <p:grpSpPr>
          <a:xfrm>
            <a:off x="4080685" y="1787574"/>
            <a:ext cx="3047276" cy="1377117"/>
            <a:chOff x="4080685" y="1787574"/>
            <a:chExt cx="3047276" cy="1377117"/>
          </a:xfrm>
        </p:grpSpPr>
        <p:sp>
          <p:nvSpPr>
            <p:cNvPr id="57" name="Arrow: Down 56">
              <a:extLst>
                <a:ext uri="{FF2B5EF4-FFF2-40B4-BE49-F238E27FC236}">
                  <a16:creationId xmlns:a16="http://schemas.microsoft.com/office/drawing/2014/main" id="{4633587F-EAFC-54E9-165A-0BD9FA1407EE}"/>
                </a:ext>
              </a:extLst>
            </p:cNvPr>
            <p:cNvSpPr/>
            <p:nvPr/>
          </p:nvSpPr>
          <p:spPr>
            <a:xfrm rot="10800000">
              <a:off x="4080685" y="1787574"/>
              <a:ext cx="982630" cy="1377117"/>
            </a:xfrm>
            <a:prstGeom prst="downArrow">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8E56F6-3171-3EA7-DEC5-BE57950E81D5}"/>
                </a:ext>
              </a:extLst>
            </p:cNvPr>
            <p:cNvSpPr txBox="1"/>
            <p:nvPr/>
          </p:nvSpPr>
          <p:spPr>
            <a:xfrm>
              <a:off x="4908601" y="2371695"/>
              <a:ext cx="2219360" cy="400110"/>
            </a:xfrm>
            <a:prstGeom prst="rect">
              <a:avLst/>
            </a:prstGeom>
            <a:noFill/>
          </p:spPr>
          <p:txBody>
            <a:bodyPr wrap="square" rtlCol="0">
              <a:spAutoFit/>
            </a:bodyPr>
            <a:lstStyle/>
            <a:p>
              <a:r>
                <a:rPr lang="en-US" sz="2000" dirty="0">
                  <a:solidFill>
                    <a:schemeClr val="accent6"/>
                  </a:solidFill>
                </a:rPr>
                <a:t>Read/Write Head</a:t>
              </a:r>
            </a:p>
          </p:txBody>
        </p:sp>
      </p:grpSp>
      <p:sp>
        <p:nvSpPr>
          <p:cNvPr id="8" name="TextBox 7">
            <a:extLst>
              <a:ext uri="{FF2B5EF4-FFF2-40B4-BE49-F238E27FC236}">
                <a16:creationId xmlns:a16="http://schemas.microsoft.com/office/drawing/2014/main" id="{7D0F5843-DCD8-8700-1FCE-5D2E6AB10B6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a:t>
            </a:fld>
            <a:endParaRPr lang="en-US" dirty="0"/>
          </a:p>
        </p:txBody>
      </p:sp>
    </p:spTree>
    <p:extLst>
      <p:ext uri="{BB962C8B-B14F-4D97-AF65-F5344CB8AC3E}">
        <p14:creationId xmlns:p14="http://schemas.microsoft.com/office/powerpoint/2010/main" val="36641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48148E-6 L 0.06979 -1.48148E-6 " pathEditMode="relative" rAng="0" ptsTypes="AA">
                                      <p:cBhvr>
                                        <p:cTn id="6" dur="2000" fill="hold"/>
                                        <p:tgtEl>
                                          <p:spTgt spid="6"/>
                                        </p:tgtEl>
                                        <p:attrNameLst>
                                          <p:attrName>ppt_x</p:attrName>
                                          <p:attrName>ppt_y</p:attrName>
                                        </p:attrNameLst>
                                      </p:cBhvr>
                                      <p:rCtr x="349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6979 -1.48148E-6 L 5.6758E-17 -6.17284E-7 " pathEditMode="relative" rAng="0" ptsTypes="AA">
                                      <p:cBhvr>
                                        <p:cTn id="10" dur="2000" fill="hold"/>
                                        <p:tgtEl>
                                          <p:spTgt spid="6"/>
                                        </p:tgtEl>
                                        <p:attrNameLst>
                                          <p:attrName>ppt_x</p:attrName>
                                          <p:attrName>ppt_y</p:attrName>
                                        </p:attrNameLst>
                                      </p:cBhvr>
                                      <p:rCtr x="-3507"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847CC-29E6-8714-3E72-A8898A973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570A1-4B87-078D-9C91-2761A0885C1E}"/>
              </a:ext>
            </a:extLst>
          </p:cNvPr>
          <p:cNvSpPr>
            <a:spLocks noGrp="1"/>
          </p:cNvSpPr>
          <p:nvPr>
            <p:ph type="title"/>
          </p:nvPr>
        </p:nvSpPr>
        <p:spPr>
          <a:xfrm>
            <a:off x="342900" y="0"/>
            <a:ext cx="8081100" cy="548700"/>
          </a:xfrm>
        </p:spPr>
        <p:txBody>
          <a:bodyPr/>
          <a:lstStyle/>
          <a:p>
            <a:r>
              <a:rPr lang="en-US" dirty="0"/>
              <a:t>Rule 110 written in Proteus</a:t>
            </a:r>
          </a:p>
        </p:txBody>
      </p:sp>
      <p:grpSp>
        <p:nvGrpSpPr>
          <p:cNvPr id="12" name="Group 11">
            <a:extLst>
              <a:ext uri="{FF2B5EF4-FFF2-40B4-BE49-F238E27FC236}">
                <a16:creationId xmlns:a16="http://schemas.microsoft.com/office/drawing/2014/main" id="{A906BB85-488B-4BFC-B5DA-8F69FA719AEE}"/>
              </a:ext>
            </a:extLst>
          </p:cNvPr>
          <p:cNvGrpSpPr/>
          <p:nvPr/>
        </p:nvGrpSpPr>
        <p:grpSpPr>
          <a:xfrm>
            <a:off x="461538" y="552450"/>
            <a:ext cx="7384207" cy="4518766"/>
            <a:chOff x="461538" y="552450"/>
            <a:chExt cx="7384207" cy="4518766"/>
          </a:xfrm>
        </p:grpSpPr>
        <p:sp>
          <p:nvSpPr>
            <p:cNvPr id="11" name="Rectangle 10">
              <a:extLst>
                <a:ext uri="{FF2B5EF4-FFF2-40B4-BE49-F238E27FC236}">
                  <a16:creationId xmlns:a16="http://schemas.microsoft.com/office/drawing/2014/main" id="{F449940C-2887-598F-D144-4E7FC0AF4ADE}"/>
                </a:ext>
              </a:extLst>
            </p:cNvPr>
            <p:cNvSpPr/>
            <p:nvPr/>
          </p:nvSpPr>
          <p:spPr>
            <a:xfrm>
              <a:off x="461538" y="552450"/>
              <a:ext cx="7384207" cy="451876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0B799C-7FF7-C3E8-4595-2598F4E9C59D}"/>
                </a:ext>
              </a:extLst>
            </p:cNvPr>
            <p:cNvPicPr>
              <a:picLocks noChangeAspect="1"/>
            </p:cNvPicPr>
            <p:nvPr/>
          </p:nvPicPr>
          <p:blipFill>
            <a:blip r:embed="rId2"/>
            <a:stretch>
              <a:fillRect/>
            </a:stretch>
          </p:blipFill>
          <p:spPr>
            <a:xfrm>
              <a:off x="461538" y="556200"/>
              <a:ext cx="3327541" cy="4515016"/>
            </a:xfrm>
            <a:prstGeom prst="rect">
              <a:avLst/>
            </a:prstGeom>
          </p:spPr>
        </p:pic>
        <p:pic>
          <p:nvPicPr>
            <p:cNvPr id="10" name="Picture 9">
              <a:extLst>
                <a:ext uri="{FF2B5EF4-FFF2-40B4-BE49-F238E27FC236}">
                  <a16:creationId xmlns:a16="http://schemas.microsoft.com/office/drawing/2014/main" id="{9A366778-CA75-96BC-FB2F-3B82A840E76F}"/>
                </a:ext>
              </a:extLst>
            </p:cNvPr>
            <p:cNvPicPr>
              <a:picLocks noChangeAspect="1"/>
            </p:cNvPicPr>
            <p:nvPr/>
          </p:nvPicPr>
          <p:blipFill>
            <a:blip r:embed="rId3"/>
            <a:stretch>
              <a:fillRect/>
            </a:stretch>
          </p:blipFill>
          <p:spPr>
            <a:xfrm>
              <a:off x="4855946" y="556200"/>
              <a:ext cx="2989799" cy="4515016"/>
            </a:xfrm>
            <a:prstGeom prst="rect">
              <a:avLst/>
            </a:prstGeom>
          </p:spPr>
        </p:pic>
      </p:grpSp>
      <p:sp>
        <p:nvSpPr>
          <p:cNvPr id="13" name="TextBox 12">
            <a:extLst>
              <a:ext uri="{FF2B5EF4-FFF2-40B4-BE49-F238E27FC236}">
                <a16:creationId xmlns:a16="http://schemas.microsoft.com/office/drawing/2014/main" id="{BD5625F4-6E5D-B2F8-ACA6-CCCF5F4A6F4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40</a:t>
            </a:fld>
            <a:endParaRPr lang="en-US" dirty="0"/>
          </a:p>
        </p:txBody>
      </p:sp>
    </p:spTree>
    <p:extLst>
      <p:ext uri="{BB962C8B-B14F-4D97-AF65-F5344CB8AC3E}">
        <p14:creationId xmlns:p14="http://schemas.microsoft.com/office/powerpoint/2010/main" val="199937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044F1574-A7C2-145C-B09E-67DAB05046F5}"/>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511383A5-7606-865A-3439-9C853A29369C}"/>
              </a:ext>
            </a:extLst>
          </p:cNvPr>
          <p:cNvSpPr txBox="1">
            <a:spLocks noGrp="1"/>
          </p:cNvSpPr>
          <p:nvPr>
            <p:ph type="title"/>
          </p:nvPr>
        </p:nvSpPr>
        <p:spPr>
          <a:xfrm>
            <a:off x="720000" y="2150850"/>
            <a:ext cx="471690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4150" name="Google Shape;4150;p36">
            <a:extLst>
              <a:ext uri="{FF2B5EF4-FFF2-40B4-BE49-F238E27FC236}">
                <a16:creationId xmlns:a16="http://schemas.microsoft.com/office/drawing/2014/main" id="{4EF847A2-ED97-1471-6511-F50C381CA9F1}"/>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4151" name="Google Shape;4151;p36">
            <a:extLst>
              <a:ext uri="{FF2B5EF4-FFF2-40B4-BE49-F238E27FC236}">
                <a16:creationId xmlns:a16="http://schemas.microsoft.com/office/drawing/2014/main" id="{D44ED79B-64FD-35A8-F517-3F761BCFF701}"/>
              </a:ext>
            </a:extLst>
          </p:cNvPr>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Summary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Future Thoughts</a:t>
            </a:r>
          </a:p>
          <a:p>
            <a:pPr marL="285750" indent="-285750">
              <a:spcAft>
                <a:spcPts val="1600"/>
              </a:spcAft>
              <a:buClr>
                <a:schemeClr val="accent1">
                  <a:lumMod val="60000"/>
                  <a:lumOff val="40000"/>
                </a:schemeClr>
              </a:buClr>
              <a:buFont typeface="Arial" panose="020B0604020202020204" pitchFamily="34" charset="0"/>
              <a:buChar char="•"/>
            </a:pPr>
            <a:r>
              <a:rPr lang="en" sz="2000" dirty="0"/>
              <a:t>Final Remarks</a:t>
            </a:r>
          </a:p>
        </p:txBody>
      </p:sp>
      <p:grpSp>
        <p:nvGrpSpPr>
          <p:cNvPr id="31" name="Google Shape;12257;p71">
            <a:extLst>
              <a:ext uri="{FF2B5EF4-FFF2-40B4-BE49-F238E27FC236}">
                <a16:creationId xmlns:a16="http://schemas.microsoft.com/office/drawing/2014/main" id="{88E9B110-B456-F3DB-2AE5-7FB951196E7F}"/>
              </a:ext>
            </a:extLst>
          </p:cNvPr>
          <p:cNvGrpSpPr/>
          <p:nvPr/>
        </p:nvGrpSpPr>
        <p:grpSpPr>
          <a:xfrm flipH="1">
            <a:off x="4926300" y="286572"/>
            <a:ext cx="2965511" cy="4423211"/>
            <a:chOff x="1716825" y="1121550"/>
            <a:chExt cx="622800" cy="928938"/>
          </a:xfrm>
        </p:grpSpPr>
        <p:grpSp>
          <p:nvGrpSpPr>
            <p:cNvPr id="32" name="Google Shape;12258;p71">
              <a:extLst>
                <a:ext uri="{FF2B5EF4-FFF2-40B4-BE49-F238E27FC236}">
                  <a16:creationId xmlns:a16="http://schemas.microsoft.com/office/drawing/2014/main" id="{EDD4E79C-5EC1-5BAD-29AB-19DF0ED60BFD}"/>
                </a:ext>
              </a:extLst>
            </p:cNvPr>
            <p:cNvGrpSpPr/>
            <p:nvPr/>
          </p:nvGrpSpPr>
          <p:grpSpPr>
            <a:xfrm>
              <a:off x="1716825" y="1121550"/>
              <a:ext cx="622800" cy="928938"/>
              <a:chOff x="1716825" y="1121550"/>
              <a:chExt cx="622800" cy="928938"/>
            </a:xfrm>
          </p:grpSpPr>
          <p:cxnSp>
            <p:nvCxnSpPr>
              <p:cNvPr id="43" name="Google Shape;12259;p71">
                <a:extLst>
                  <a:ext uri="{FF2B5EF4-FFF2-40B4-BE49-F238E27FC236}">
                    <a16:creationId xmlns:a16="http://schemas.microsoft.com/office/drawing/2014/main" id="{D9EF0BDD-968D-6716-642C-0035EE713F4D}"/>
                  </a:ext>
                </a:extLst>
              </p:cNvPr>
              <p:cNvCxnSpPr/>
              <p:nvPr/>
            </p:nvCxnSpPr>
            <p:spPr>
              <a:xfrm>
                <a:off x="1954750" y="1738188"/>
                <a:ext cx="0" cy="312300"/>
              </a:xfrm>
              <a:prstGeom prst="straightConnector1">
                <a:avLst/>
              </a:prstGeom>
              <a:noFill/>
              <a:ln w="69850" cap="flat" cmpd="sng">
                <a:solidFill>
                  <a:srgbClr val="EA950F"/>
                </a:solidFill>
                <a:prstDash val="solid"/>
                <a:round/>
                <a:headEnd type="none" w="med" len="med"/>
                <a:tailEnd type="none" w="med" len="med"/>
              </a:ln>
            </p:spPr>
          </p:cxnSp>
          <p:sp>
            <p:nvSpPr>
              <p:cNvPr id="44" name="Google Shape;12260;p71">
                <a:extLst>
                  <a:ext uri="{FF2B5EF4-FFF2-40B4-BE49-F238E27FC236}">
                    <a16:creationId xmlns:a16="http://schemas.microsoft.com/office/drawing/2014/main" id="{66AC8DAF-0C54-43E1-B3D2-01F78F9ECFE7}"/>
                  </a:ext>
                </a:extLst>
              </p:cNvPr>
              <p:cNvSpPr/>
              <p:nvPr/>
            </p:nvSpPr>
            <p:spPr>
              <a:xfrm>
                <a:off x="1716825" y="1121550"/>
                <a:ext cx="622800" cy="622800"/>
              </a:xfrm>
              <a:prstGeom prst="ellipse">
                <a:avLst/>
              </a:prstGeom>
              <a:noFill/>
              <a:ln w="69850" cap="flat" cmpd="sng">
                <a:solidFill>
                  <a:srgbClr val="EA950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 name="Google Shape;12261;p71">
              <a:extLst>
                <a:ext uri="{FF2B5EF4-FFF2-40B4-BE49-F238E27FC236}">
                  <a16:creationId xmlns:a16="http://schemas.microsoft.com/office/drawing/2014/main" id="{39AC118E-79FC-5714-5655-4AC44C3AFE34}"/>
                </a:ext>
              </a:extLst>
            </p:cNvPr>
            <p:cNvGrpSpPr/>
            <p:nvPr/>
          </p:nvGrpSpPr>
          <p:grpSpPr>
            <a:xfrm>
              <a:off x="1768050" y="1172775"/>
              <a:ext cx="520200" cy="832000"/>
              <a:chOff x="1768050" y="1172775"/>
              <a:chExt cx="520200" cy="832000"/>
            </a:xfrm>
          </p:grpSpPr>
          <p:cxnSp>
            <p:nvCxnSpPr>
              <p:cNvPr id="41" name="Google Shape;12262;p71">
                <a:extLst>
                  <a:ext uri="{FF2B5EF4-FFF2-40B4-BE49-F238E27FC236}">
                    <a16:creationId xmlns:a16="http://schemas.microsoft.com/office/drawing/2014/main" id="{505E5B4B-E010-F62D-AF60-D5F483924D7A}"/>
                  </a:ext>
                </a:extLst>
              </p:cNvPr>
              <p:cNvCxnSpPr/>
              <p:nvPr/>
            </p:nvCxnSpPr>
            <p:spPr>
              <a:xfrm>
                <a:off x="2003025" y="1692475"/>
                <a:ext cx="0" cy="312300"/>
              </a:xfrm>
              <a:prstGeom prst="straightConnector1">
                <a:avLst/>
              </a:prstGeom>
              <a:noFill/>
              <a:ln w="69850" cap="flat" cmpd="sng">
                <a:solidFill>
                  <a:srgbClr val="EDC85D"/>
                </a:solidFill>
                <a:prstDash val="solid"/>
                <a:round/>
                <a:headEnd type="none" w="med" len="med"/>
                <a:tailEnd type="none" w="med" len="med"/>
              </a:ln>
            </p:spPr>
          </p:cxnSp>
          <p:sp>
            <p:nvSpPr>
              <p:cNvPr id="42" name="Google Shape;12263;p71">
                <a:extLst>
                  <a:ext uri="{FF2B5EF4-FFF2-40B4-BE49-F238E27FC236}">
                    <a16:creationId xmlns:a16="http://schemas.microsoft.com/office/drawing/2014/main" id="{3461C149-8053-C9BE-53CD-231E639E0F10}"/>
                  </a:ext>
                </a:extLst>
              </p:cNvPr>
              <p:cNvSpPr/>
              <p:nvPr/>
            </p:nvSpPr>
            <p:spPr>
              <a:xfrm>
                <a:off x="1768050" y="1172775"/>
                <a:ext cx="520200" cy="520200"/>
              </a:xfrm>
              <a:prstGeom prst="ellipse">
                <a:avLst/>
              </a:prstGeom>
              <a:noFill/>
              <a:ln w="69850" cap="flat" cmpd="sng">
                <a:solidFill>
                  <a:srgbClr val="EDC8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12264;p71">
              <a:extLst>
                <a:ext uri="{FF2B5EF4-FFF2-40B4-BE49-F238E27FC236}">
                  <a16:creationId xmlns:a16="http://schemas.microsoft.com/office/drawing/2014/main" id="{BEF40F56-943C-4399-72A5-C286378F267B}"/>
                </a:ext>
              </a:extLst>
            </p:cNvPr>
            <p:cNvGrpSpPr/>
            <p:nvPr/>
          </p:nvGrpSpPr>
          <p:grpSpPr>
            <a:xfrm>
              <a:off x="1820100" y="1225475"/>
              <a:ext cx="416400" cy="729575"/>
              <a:chOff x="1820100" y="1225475"/>
              <a:chExt cx="416400" cy="729575"/>
            </a:xfrm>
          </p:grpSpPr>
          <p:cxnSp>
            <p:nvCxnSpPr>
              <p:cNvPr id="39" name="Google Shape;12265;p71">
                <a:extLst>
                  <a:ext uri="{FF2B5EF4-FFF2-40B4-BE49-F238E27FC236}">
                    <a16:creationId xmlns:a16="http://schemas.microsoft.com/office/drawing/2014/main" id="{06D36217-723F-FC49-AA86-4A1CF83EA037}"/>
                  </a:ext>
                </a:extLst>
              </p:cNvPr>
              <p:cNvCxnSpPr/>
              <p:nvPr/>
            </p:nvCxnSpPr>
            <p:spPr>
              <a:xfrm>
                <a:off x="2051300" y="1642750"/>
                <a:ext cx="0" cy="312300"/>
              </a:xfrm>
              <a:prstGeom prst="straightConnector1">
                <a:avLst/>
              </a:prstGeom>
              <a:noFill/>
              <a:ln w="69850" cap="flat" cmpd="sng">
                <a:solidFill>
                  <a:srgbClr val="F97376"/>
                </a:solidFill>
                <a:prstDash val="solid"/>
                <a:round/>
                <a:headEnd type="none" w="med" len="med"/>
                <a:tailEnd type="none" w="med" len="med"/>
              </a:ln>
            </p:spPr>
          </p:cxnSp>
          <p:sp>
            <p:nvSpPr>
              <p:cNvPr id="40" name="Google Shape;12266;p71">
                <a:extLst>
                  <a:ext uri="{FF2B5EF4-FFF2-40B4-BE49-F238E27FC236}">
                    <a16:creationId xmlns:a16="http://schemas.microsoft.com/office/drawing/2014/main" id="{45A18BD0-D395-4C58-88FC-B1829849272E}"/>
                  </a:ext>
                </a:extLst>
              </p:cNvPr>
              <p:cNvSpPr/>
              <p:nvPr/>
            </p:nvSpPr>
            <p:spPr>
              <a:xfrm>
                <a:off x="1820100" y="1225475"/>
                <a:ext cx="416400" cy="416400"/>
              </a:xfrm>
              <a:prstGeom prst="ellipse">
                <a:avLst/>
              </a:prstGeom>
              <a:noFill/>
              <a:ln w="69850" cap="flat" cmpd="sng">
                <a:solidFill>
                  <a:srgbClr val="F973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12267;p71">
              <a:extLst>
                <a:ext uri="{FF2B5EF4-FFF2-40B4-BE49-F238E27FC236}">
                  <a16:creationId xmlns:a16="http://schemas.microsoft.com/office/drawing/2014/main" id="{282C183C-220A-0373-E578-026CAE3C094B}"/>
                </a:ext>
              </a:extLst>
            </p:cNvPr>
            <p:cNvGrpSpPr/>
            <p:nvPr/>
          </p:nvGrpSpPr>
          <p:grpSpPr>
            <a:xfrm>
              <a:off x="1874250" y="1278825"/>
              <a:ext cx="308100" cy="605275"/>
              <a:chOff x="1874250" y="1278825"/>
              <a:chExt cx="308100" cy="605275"/>
            </a:xfrm>
          </p:grpSpPr>
          <p:cxnSp>
            <p:nvCxnSpPr>
              <p:cNvPr id="37" name="Google Shape;12268;p71">
                <a:extLst>
                  <a:ext uri="{FF2B5EF4-FFF2-40B4-BE49-F238E27FC236}">
                    <a16:creationId xmlns:a16="http://schemas.microsoft.com/office/drawing/2014/main" id="{D49A997D-AA60-EB2D-D673-C3485F7BFBD2}"/>
                  </a:ext>
                </a:extLst>
              </p:cNvPr>
              <p:cNvCxnSpPr/>
              <p:nvPr/>
            </p:nvCxnSpPr>
            <p:spPr>
              <a:xfrm>
                <a:off x="2099575" y="1571800"/>
                <a:ext cx="0" cy="312300"/>
              </a:xfrm>
              <a:prstGeom prst="straightConnector1">
                <a:avLst/>
              </a:prstGeom>
              <a:noFill/>
              <a:ln w="69850" cap="flat" cmpd="sng">
                <a:solidFill>
                  <a:srgbClr val="FA8789"/>
                </a:solidFill>
                <a:prstDash val="solid"/>
                <a:round/>
                <a:headEnd type="none" w="med" len="med"/>
                <a:tailEnd type="none" w="med" len="med"/>
              </a:ln>
            </p:spPr>
          </p:cxnSp>
          <p:sp>
            <p:nvSpPr>
              <p:cNvPr id="38" name="Google Shape;12269;p71">
                <a:extLst>
                  <a:ext uri="{FF2B5EF4-FFF2-40B4-BE49-F238E27FC236}">
                    <a16:creationId xmlns:a16="http://schemas.microsoft.com/office/drawing/2014/main" id="{CC924D51-6972-FFA3-73C8-64004E0A1BCA}"/>
                  </a:ext>
                </a:extLst>
              </p:cNvPr>
              <p:cNvSpPr/>
              <p:nvPr/>
            </p:nvSpPr>
            <p:spPr>
              <a:xfrm>
                <a:off x="1874250" y="1278825"/>
                <a:ext cx="308100" cy="308100"/>
              </a:xfrm>
              <a:prstGeom prst="ellipse">
                <a:avLst/>
              </a:prstGeom>
              <a:noFill/>
              <a:ln w="69850" cap="flat" cmpd="sng">
                <a:solidFill>
                  <a:srgbClr val="FA87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12270;p71">
              <a:extLst>
                <a:ext uri="{FF2B5EF4-FFF2-40B4-BE49-F238E27FC236}">
                  <a16:creationId xmlns:a16="http://schemas.microsoft.com/office/drawing/2014/main" id="{E45115EE-CD08-1868-FAAC-9D408A7A666B}"/>
                </a:ext>
              </a:extLst>
            </p:cNvPr>
            <p:cNvSpPr/>
            <p:nvPr/>
          </p:nvSpPr>
          <p:spPr>
            <a:xfrm>
              <a:off x="1920625" y="1326000"/>
              <a:ext cx="215400" cy="215400"/>
            </a:xfrm>
            <a:prstGeom prst="ellipse">
              <a:avLst/>
            </a:prstGeom>
            <a:noFill/>
            <a:ln w="69850" cap="flat" cmpd="sng">
              <a:solidFill>
                <a:srgbClr val="FA87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Google Shape;7020;p68">
            <a:extLst>
              <a:ext uri="{FF2B5EF4-FFF2-40B4-BE49-F238E27FC236}">
                <a16:creationId xmlns:a16="http://schemas.microsoft.com/office/drawing/2014/main" id="{E80E1F15-BA07-1BB4-B7D4-F64D813F237C}"/>
              </a:ext>
            </a:extLst>
          </p:cNvPr>
          <p:cNvSpPr/>
          <p:nvPr/>
        </p:nvSpPr>
        <p:spPr>
          <a:xfrm>
            <a:off x="6408579" y="1762377"/>
            <a:ext cx="384438" cy="388473"/>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571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F8BA606-5117-6567-C498-7F93EE4F94A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41</a:t>
            </a:fld>
            <a:endParaRPr lang="en-US" dirty="0"/>
          </a:p>
        </p:txBody>
      </p:sp>
    </p:spTree>
    <p:extLst>
      <p:ext uri="{BB962C8B-B14F-4D97-AF65-F5344CB8AC3E}">
        <p14:creationId xmlns:p14="http://schemas.microsoft.com/office/powerpoint/2010/main" val="4048874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FBD8-15D6-E275-08EA-A4139F128A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F2D25E-6DE2-E454-18C1-4ED3DBC46A09}"/>
              </a:ext>
            </a:extLst>
          </p:cNvPr>
          <p:cNvSpPr txBox="1"/>
          <p:nvPr/>
        </p:nvSpPr>
        <p:spPr>
          <a:xfrm>
            <a:off x="0" y="775686"/>
            <a:ext cx="4417945" cy="2308324"/>
          </a:xfrm>
          <a:prstGeom prst="rect">
            <a:avLst/>
          </a:prstGeom>
          <a:noFill/>
        </p:spPr>
        <p:txBody>
          <a:bodyPr wrap="square" rtlCol="0">
            <a:spAutoFit/>
          </a:bodyPr>
          <a:lstStyle/>
          <a:p>
            <a:r>
              <a:rPr lang="en-US" sz="2400" dirty="0">
                <a:solidFill>
                  <a:schemeClr val="accent6"/>
                </a:solidFill>
              </a:rPr>
              <a:t>Proteus is TC, as shown by the 3 different examples:</a:t>
            </a:r>
          </a:p>
          <a:p>
            <a:pPr marL="342900" indent="-342900">
              <a:buClr>
                <a:schemeClr val="accent6"/>
              </a:buClr>
              <a:buFont typeface="+mj-lt"/>
              <a:buAutoNum type="arabicPeriod"/>
            </a:pPr>
            <a:r>
              <a:rPr lang="en-US" sz="2400" u="sng" dirty="0">
                <a:solidFill>
                  <a:schemeClr val="accent6"/>
                </a:solidFill>
              </a:rPr>
              <a:t>Automata Theory</a:t>
            </a:r>
            <a:r>
              <a:rPr lang="en-US" sz="2400" dirty="0">
                <a:solidFill>
                  <a:schemeClr val="accent6"/>
                </a:solidFill>
              </a:rPr>
              <a:t> with Undecidable Input</a:t>
            </a:r>
          </a:p>
          <a:p>
            <a:pPr marL="342900" indent="-342900">
              <a:buClr>
                <a:schemeClr val="accent6"/>
              </a:buClr>
              <a:buFont typeface="+mj-lt"/>
              <a:buAutoNum type="arabicPeriod"/>
            </a:pPr>
            <a:r>
              <a:rPr lang="en-US" sz="2400" dirty="0">
                <a:solidFill>
                  <a:schemeClr val="accent6"/>
                </a:solidFill>
              </a:rPr>
              <a:t>Implementation of </a:t>
            </a:r>
            <a:r>
              <a:rPr lang="en-US" sz="2400" u="sng" dirty="0" err="1">
                <a:solidFill>
                  <a:schemeClr val="accent6"/>
                </a:solidFill>
              </a:rPr>
              <a:t>CGoL</a:t>
            </a:r>
            <a:endParaRPr lang="en-US" sz="2400" u="sng" dirty="0">
              <a:solidFill>
                <a:schemeClr val="accent6"/>
              </a:solidFill>
            </a:endParaRPr>
          </a:p>
          <a:p>
            <a:pPr marL="342900" indent="-342900">
              <a:buClr>
                <a:schemeClr val="accent6"/>
              </a:buClr>
              <a:buFont typeface="+mj-lt"/>
              <a:buAutoNum type="arabicPeriod"/>
            </a:pPr>
            <a:r>
              <a:rPr lang="en-US" sz="2400" dirty="0">
                <a:solidFill>
                  <a:schemeClr val="accent6"/>
                </a:solidFill>
              </a:rPr>
              <a:t>Implementation of </a:t>
            </a:r>
            <a:r>
              <a:rPr lang="en-US" sz="2400" u="sng" dirty="0">
                <a:solidFill>
                  <a:schemeClr val="accent6"/>
                </a:solidFill>
              </a:rPr>
              <a:t>Rule 110</a:t>
            </a:r>
          </a:p>
        </p:txBody>
      </p:sp>
      <p:sp>
        <p:nvSpPr>
          <p:cNvPr id="5" name="Title 4">
            <a:extLst>
              <a:ext uri="{FF2B5EF4-FFF2-40B4-BE49-F238E27FC236}">
                <a16:creationId xmlns:a16="http://schemas.microsoft.com/office/drawing/2014/main" id="{197FDF92-8BA1-CD03-3AD6-F2B434C2D5DF}"/>
              </a:ext>
            </a:extLst>
          </p:cNvPr>
          <p:cNvSpPr>
            <a:spLocks noGrp="1"/>
          </p:cNvSpPr>
          <p:nvPr>
            <p:ph type="title"/>
          </p:nvPr>
        </p:nvSpPr>
        <p:spPr>
          <a:xfrm>
            <a:off x="527050" y="78786"/>
            <a:ext cx="2108200" cy="632250"/>
          </a:xfrm>
        </p:spPr>
        <p:txBody>
          <a:bodyPr/>
          <a:lstStyle/>
          <a:p>
            <a:r>
              <a:rPr lang="en-US" sz="3000" dirty="0"/>
              <a:t>Summary</a:t>
            </a:r>
          </a:p>
        </p:txBody>
      </p:sp>
      <p:pic>
        <p:nvPicPr>
          <p:cNvPr id="3" name="Picture 2" descr="A screen shot of a cell&#10;&#10;Description automatically generated">
            <a:extLst>
              <a:ext uri="{FF2B5EF4-FFF2-40B4-BE49-F238E27FC236}">
                <a16:creationId xmlns:a16="http://schemas.microsoft.com/office/drawing/2014/main" id="{786080B5-04AB-9370-A450-4862E42ED948}"/>
              </a:ext>
            </a:extLst>
          </p:cNvPr>
          <p:cNvPicPr>
            <a:picLocks noChangeAspect="1"/>
          </p:cNvPicPr>
          <p:nvPr/>
        </p:nvPicPr>
        <p:blipFill>
          <a:blip r:embed="rId2"/>
          <a:stretch>
            <a:fillRect/>
          </a:stretch>
        </p:blipFill>
        <p:spPr>
          <a:xfrm>
            <a:off x="4534095" y="48000"/>
            <a:ext cx="4551263" cy="2065727"/>
          </a:xfrm>
          <a:prstGeom prst="rect">
            <a:avLst/>
          </a:prstGeom>
        </p:spPr>
      </p:pic>
      <p:sp>
        <p:nvSpPr>
          <p:cNvPr id="4" name="TextBox 3">
            <a:extLst>
              <a:ext uri="{FF2B5EF4-FFF2-40B4-BE49-F238E27FC236}">
                <a16:creationId xmlns:a16="http://schemas.microsoft.com/office/drawing/2014/main" id="{7ABFFFE0-855D-CC69-7072-33B2ABD6FF7A}"/>
              </a:ext>
            </a:extLst>
          </p:cNvPr>
          <p:cNvSpPr txBox="1"/>
          <p:nvPr/>
        </p:nvSpPr>
        <p:spPr>
          <a:xfrm>
            <a:off x="5689756" y="2113727"/>
            <a:ext cx="2239939" cy="307777"/>
          </a:xfrm>
          <a:prstGeom prst="rect">
            <a:avLst/>
          </a:prstGeom>
          <a:noFill/>
        </p:spPr>
        <p:txBody>
          <a:bodyPr wrap="square" rtlCol="0">
            <a:spAutoFit/>
          </a:bodyPr>
          <a:lstStyle/>
          <a:p>
            <a:r>
              <a:rPr lang="en-US" dirty="0">
                <a:solidFill>
                  <a:schemeClr val="accent6"/>
                </a:solidFill>
              </a:rPr>
              <a:t>Theoretical Design of TM</a:t>
            </a:r>
          </a:p>
        </p:txBody>
      </p:sp>
      <p:grpSp>
        <p:nvGrpSpPr>
          <p:cNvPr id="6" name="Group 5">
            <a:extLst>
              <a:ext uri="{FF2B5EF4-FFF2-40B4-BE49-F238E27FC236}">
                <a16:creationId xmlns:a16="http://schemas.microsoft.com/office/drawing/2014/main" id="{53D35E90-F4DE-1452-207B-A70B7E8C7EBC}"/>
              </a:ext>
            </a:extLst>
          </p:cNvPr>
          <p:cNvGrpSpPr/>
          <p:nvPr/>
        </p:nvGrpSpPr>
        <p:grpSpPr>
          <a:xfrm>
            <a:off x="6175087" y="2571750"/>
            <a:ext cx="2381355" cy="2451393"/>
            <a:chOff x="5923236" y="1770391"/>
            <a:chExt cx="2381355" cy="2451393"/>
          </a:xfrm>
        </p:grpSpPr>
        <p:pic>
          <p:nvPicPr>
            <p:cNvPr id="7" name="Picture 6" descr="A screenshot of a computer&#10;&#10;Description automatically generated">
              <a:extLst>
                <a:ext uri="{FF2B5EF4-FFF2-40B4-BE49-F238E27FC236}">
                  <a16:creationId xmlns:a16="http://schemas.microsoft.com/office/drawing/2014/main" id="{FCC5607F-1A59-5CF0-8C10-6608DEE0B716}"/>
                </a:ext>
              </a:extLst>
            </p:cNvPr>
            <p:cNvPicPr>
              <a:picLocks noChangeAspect="1"/>
            </p:cNvPicPr>
            <p:nvPr/>
          </p:nvPicPr>
          <p:blipFill>
            <a:blip r:embed="rId3"/>
            <a:stretch>
              <a:fillRect/>
            </a:stretch>
          </p:blipFill>
          <p:spPr>
            <a:xfrm>
              <a:off x="5923236" y="1770391"/>
              <a:ext cx="2381355" cy="2143616"/>
            </a:xfrm>
            <a:prstGeom prst="rect">
              <a:avLst/>
            </a:prstGeom>
          </p:spPr>
        </p:pic>
        <p:sp>
          <p:nvSpPr>
            <p:cNvPr id="8" name="TextBox 7">
              <a:extLst>
                <a:ext uri="{FF2B5EF4-FFF2-40B4-BE49-F238E27FC236}">
                  <a16:creationId xmlns:a16="http://schemas.microsoft.com/office/drawing/2014/main" id="{A49BB1C4-03CE-BE64-470D-CB6D9ED4FA93}"/>
                </a:ext>
              </a:extLst>
            </p:cNvPr>
            <p:cNvSpPr txBox="1"/>
            <p:nvPr/>
          </p:nvSpPr>
          <p:spPr>
            <a:xfrm>
              <a:off x="6037898" y="3914007"/>
              <a:ext cx="2152030" cy="307777"/>
            </a:xfrm>
            <a:prstGeom prst="rect">
              <a:avLst/>
            </a:prstGeom>
            <a:noFill/>
          </p:spPr>
          <p:txBody>
            <a:bodyPr wrap="square" rtlCol="0">
              <a:spAutoFit/>
            </a:bodyPr>
            <a:lstStyle/>
            <a:p>
              <a:r>
                <a:rPr lang="en-US" dirty="0">
                  <a:solidFill>
                    <a:schemeClr val="accent6"/>
                  </a:solidFill>
                </a:rPr>
                <a:t>System Design for </a:t>
              </a:r>
              <a:r>
                <a:rPr lang="en-US" dirty="0" err="1">
                  <a:solidFill>
                    <a:schemeClr val="accent6"/>
                  </a:solidFill>
                </a:rPr>
                <a:t>CGoL</a:t>
              </a:r>
              <a:endParaRPr lang="en-US" dirty="0">
                <a:solidFill>
                  <a:schemeClr val="accent6"/>
                </a:solidFill>
              </a:endParaRPr>
            </a:p>
          </p:txBody>
        </p:sp>
      </p:grpSp>
      <p:grpSp>
        <p:nvGrpSpPr>
          <p:cNvPr id="9" name="Group 8">
            <a:extLst>
              <a:ext uri="{FF2B5EF4-FFF2-40B4-BE49-F238E27FC236}">
                <a16:creationId xmlns:a16="http://schemas.microsoft.com/office/drawing/2014/main" id="{3DB27C32-2D53-818E-298B-74E9FD5AFB0B}"/>
              </a:ext>
            </a:extLst>
          </p:cNvPr>
          <p:cNvGrpSpPr/>
          <p:nvPr/>
        </p:nvGrpSpPr>
        <p:grpSpPr>
          <a:xfrm>
            <a:off x="383806" y="3191025"/>
            <a:ext cx="4657195" cy="1904475"/>
            <a:chOff x="4189790" y="172736"/>
            <a:chExt cx="4657195" cy="1904475"/>
          </a:xfrm>
        </p:grpSpPr>
        <p:pic>
          <p:nvPicPr>
            <p:cNvPr id="10" name="Picture 9" descr="A black screen with white text&#10;&#10;Description automatically generated">
              <a:extLst>
                <a:ext uri="{FF2B5EF4-FFF2-40B4-BE49-F238E27FC236}">
                  <a16:creationId xmlns:a16="http://schemas.microsoft.com/office/drawing/2014/main" id="{F5C9C434-524D-DC70-8A29-AF14AD8FF150}"/>
                </a:ext>
              </a:extLst>
            </p:cNvPr>
            <p:cNvPicPr>
              <a:picLocks noChangeAspect="1"/>
            </p:cNvPicPr>
            <p:nvPr/>
          </p:nvPicPr>
          <p:blipFill>
            <a:blip r:embed="rId4"/>
            <a:stretch>
              <a:fillRect/>
            </a:stretch>
          </p:blipFill>
          <p:spPr>
            <a:xfrm>
              <a:off x="4189790" y="172736"/>
              <a:ext cx="4657195" cy="1557564"/>
            </a:xfrm>
            <a:prstGeom prst="rect">
              <a:avLst/>
            </a:prstGeom>
          </p:spPr>
        </p:pic>
        <p:sp>
          <p:nvSpPr>
            <p:cNvPr id="11" name="TextBox 10">
              <a:extLst>
                <a:ext uri="{FF2B5EF4-FFF2-40B4-BE49-F238E27FC236}">
                  <a16:creationId xmlns:a16="http://schemas.microsoft.com/office/drawing/2014/main" id="{D676E4A5-FB48-91A7-E597-D48B9E365119}"/>
                </a:ext>
              </a:extLst>
            </p:cNvPr>
            <p:cNvSpPr txBox="1"/>
            <p:nvPr/>
          </p:nvSpPr>
          <p:spPr>
            <a:xfrm>
              <a:off x="5304892" y="1769434"/>
              <a:ext cx="2426989" cy="307777"/>
            </a:xfrm>
            <a:prstGeom prst="rect">
              <a:avLst/>
            </a:prstGeom>
            <a:noFill/>
          </p:spPr>
          <p:txBody>
            <a:bodyPr wrap="square" rtlCol="0">
              <a:spAutoFit/>
            </a:bodyPr>
            <a:lstStyle/>
            <a:p>
              <a:r>
                <a:rPr lang="en-US" dirty="0">
                  <a:solidFill>
                    <a:schemeClr val="accent6"/>
                  </a:solidFill>
                </a:rPr>
                <a:t>System Design for Rule 110</a:t>
              </a:r>
            </a:p>
          </p:txBody>
        </p:sp>
      </p:grpSp>
      <p:sp>
        <p:nvSpPr>
          <p:cNvPr id="12" name="TextBox 11">
            <a:extLst>
              <a:ext uri="{FF2B5EF4-FFF2-40B4-BE49-F238E27FC236}">
                <a16:creationId xmlns:a16="http://schemas.microsoft.com/office/drawing/2014/main" id="{25DD3605-1FD0-5F70-279D-ADF66529749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42</a:t>
            </a:fld>
            <a:endParaRPr lang="en-US" dirty="0"/>
          </a:p>
        </p:txBody>
      </p:sp>
    </p:spTree>
    <p:extLst>
      <p:ext uri="{BB962C8B-B14F-4D97-AF65-F5344CB8AC3E}">
        <p14:creationId xmlns:p14="http://schemas.microsoft.com/office/powerpoint/2010/main" val="376607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1ED1-B002-5FE9-1679-C98BF70CF7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EE9FA9-7988-E116-5DFF-C4E595BCF465}"/>
              </a:ext>
            </a:extLst>
          </p:cNvPr>
          <p:cNvSpPr>
            <a:spLocks noGrp="1"/>
          </p:cNvSpPr>
          <p:nvPr>
            <p:ph type="title"/>
          </p:nvPr>
        </p:nvSpPr>
        <p:spPr>
          <a:xfrm>
            <a:off x="720000" y="156103"/>
            <a:ext cx="7704000" cy="548700"/>
          </a:xfrm>
        </p:spPr>
        <p:txBody>
          <a:bodyPr/>
          <a:lstStyle/>
          <a:p>
            <a:r>
              <a:rPr lang="en-US" dirty="0"/>
              <a:t>Future Thoughts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964CE4-1A41-7300-BFAF-705254BED5FC}"/>
                  </a:ext>
                </a:extLst>
              </p:cNvPr>
              <p:cNvSpPr txBox="1"/>
              <p:nvPr/>
            </p:nvSpPr>
            <p:spPr>
              <a:xfrm>
                <a:off x="44726" y="1022377"/>
                <a:ext cx="9099274" cy="3416320"/>
              </a:xfrm>
              <a:prstGeom prst="rect">
                <a:avLst/>
              </a:prstGeom>
              <a:noFill/>
            </p:spPr>
            <p:txBody>
              <a:bodyPr wrap="square" rtlCol="0">
                <a:spAutoFit/>
              </a:bodyPr>
              <a:lstStyle/>
              <a:p>
                <a:pPr marL="342900" indent="-342900">
                  <a:buClr>
                    <a:schemeClr val="accent6"/>
                  </a:buClr>
                  <a:buFont typeface="Arial" panose="020B0604020202020204" pitchFamily="34" charset="0"/>
                  <a:buChar char="•"/>
                </a:pPr>
                <a:r>
                  <a:rPr lang="en-US" sz="2400" dirty="0">
                    <a:solidFill>
                      <a:schemeClr val="accent6"/>
                    </a:solidFill>
                  </a:rPr>
                  <a:t>No way to implement interactive user input for a brainfuck interpreter</a:t>
                </a:r>
              </a:p>
              <a:p>
                <a:pPr marL="914400" lvl="1" indent="-457200">
                  <a:buClr>
                    <a:schemeClr val="accent6"/>
                  </a:buClr>
                  <a:buFont typeface="Arial" panose="020B0604020202020204" pitchFamily="34" charset="0"/>
                  <a:buChar char="•"/>
                </a:pPr>
                <a:r>
                  <a:rPr lang="en-US" sz="2400" dirty="0">
                    <a:solidFill>
                      <a:schemeClr val="accent6"/>
                    </a:solidFill>
                  </a:rPr>
                  <a:t>Pre-feeding data may fix issue</a:t>
                </a:r>
              </a:p>
              <a:p>
                <a:pPr marL="342900" indent="-342900">
                  <a:buClr>
                    <a:schemeClr val="accent6"/>
                  </a:buClr>
                  <a:buFont typeface="Arial" panose="020B0604020202020204" pitchFamily="34" charset="0"/>
                  <a:buChar char="•"/>
                </a:pPr>
                <a:r>
                  <a:rPr lang="en-US" sz="2400" dirty="0">
                    <a:solidFill>
                      <a:schemeClr val="accent6"/>
                    </a:solidFill>
                  </a:rPr>
                  <a:t>Truncation to maintain closure of </a:t>
                </a:r>
                <a14:m>
                  <m:oMath xmlns:m="http://schemas.openxmlformats.org/officeDocument/2006/math">
                    <m:r>
                      <a:rPr lang="en-US" sz="2400" dirty="0" smtClean="0">
                        <a:solidFill>
                          <a:schemeClr val="accent6"/>
                        </a:solidFill>
                        <a:latin typeface="Cambria Math" panose="02040503050406030204" pitchFamily="18" charset="0"/>
                      </a:rPr>
                      <m:t>ℤ</m:t>
                    </m:r>
                  </m:oMath>
                </a14:m>
                <a:br>
                  <a:rPr lang="en-US" sz="2400" dirty="0">
                    <a:solidFill>
                      <a:schemeClr val="accent6"/>
                    </a:solidFill>
                    <a:latin typeface="Cambria Math" panose="02040503050406030204" pitchFamily="18" charset="0"/>
                  </a:rPr>
                </a:br>
                <a:r>
                  <a:rPr lang="en-US" sz="2400" dirty="0">
                    <a:solidFill>
                      <a:schemeClr val="accent6"/>
                    </a:solidFill>
                    <a:latin typeface="Cambria Math" panose="02040503050406030204" pitchFamily="18" charset="0"/>
                  </a:rPr>
                  <a:t>	</a:t>
                </a:r>
                <a14:m>
                  <m:oMath xmlns:m="http://schemas.openxmlformats.org/officeDocument/2006/math">
                    <m:r>
                      <a:rPr lang="en-US" sz="2400" b="0" i="0" dirty="0" smtClean="0">
                        <a:solidFill>
                          <a:schemeClr val="accent6"/>
                        </a:solidFill>
                        <a:latin typeface="Cambria Math" panose="02040503050406030204" pitchFamily="18" charset="0"/>
                      </a:rPr>
                      <m:t>⇒</m:t>
                    </m:r>
                  </m:oMath>
                </a14:m>
                <a:r>
                  <a:rPr lang="en-US" sz="2400" dirty="0">
                    <a:solidFill>
                      <a:schemeClr val="accent6"/>
                    </a:solidFill>
                  </a:rPr>
                  <a:t> there is no way to implement a </a:t>
                </a:r>
                <a:r>
                  <a:rPr lang="en-US" sz="2400">
                    <a:solidFill>
                      <a:schemeClr val="accent6"/>
                    </a:solidFill>
                  </a:rPr>
                  <a:t>proper calculator directly</a:t>
                </a:r>
                <a:endParaRPr lang="en-US" sz="2400" dirty="0">
                  <a:solidFill>
                    <a:schemeClr val="accent6"/>
                  </a:solidFill>
                </a:endParaRPr>
              </a:p>
              <a:p>
                <a:pPr marL="342900" indent="-342900">
                  <a:buClr>
                    <a:schemeClr val="accent6"/>
                  </a:buClr>
                  <a:buFont typeface="Arial" panose="020B0604020202020204" pitchFamily="34" charset="0"/>
                  <a:buChar char="•"/>
                </a:pPr>
                <a:r>
                  <a:rPr lang="en-US" sz="2400" dirty="0">
                    <a:solidFill>
                      <a:schemeClr val="accent6"/>
                    </a:solidFill>
                  </a:rPr>
                  <a:t>Lambda Calculus is highly theoretical and requires definitions 	for restructuring the language</a:t>
                </a:r>
              </a:p>
              <a:p>
                <a:pPr marL="342900" indent="-342900">
                  <a:buClr>
                    <a:schemeClr val="accent6"/>
                  </a:buClr>
                  <a:buFont typeface="Arial" panose="020B0604020202020204" pitchFamily="34" charset="0"/>
                  <a:buChar char="•"/>
                </a:pPr>
                <a:r>
                  <a:rPr lang="en-US" sz="2400" dirty="0">
                    <a:solidFill>
                      <a:schemeClr val="accent6"/>
                    </a:solidFill>
                  </a:rPr>
                  <a:t>Very tedious to create a complete architecture for a functional 	computer, one logical gate at a time.</a:t>
                </a:r>
              </a:p>
            </p:txBody>
          </p:sp>
        </mc:Choice>
        <mc:Fallback xmlns="">
          <p:sp>
            <p:nvSpPr>
              <p:cNvPr id="2" name="TextBox 1">
                <a:extLst>
                  <a:ext uri="{FF2B5EF4-FFF2-40B4-BE49-F238E27FC236}">
                    <a16:creationId xmlns:a16="http://schemas.microsoft.com/office/drawing/2014/main" id="{E8964CE4-1A41-7300-BFAF-705254BED5FC}"/>
                  </a:ext>
                </a:extLst>
              </p:cNvPr>
              <p:cNvSpPr txBox="1">
                <a:spLocks noRot="1" noChangeAspect="1" noMove="1" noResize="1" noEditPoints="1" noAdjustHandles="1" noChangeArrowheads="1" noChangeShapeType="1" noTextEdit="1"/>
              </p:cNvSpPr>
              <p:nvPr/>
            </p:nvSpPr>
            <p:spPr>
              <a:xfrm>
                <a:off x="44726" y="1022377"/>
                <a:ext cx="9099274" cy="3416320"/>
              </a:xfrm>
              <a:prstGeom prst="rect">
                <a:avLst/>
              </a:prstGeom>
              <a:blipFill>
                <a:blip r:embed="rId2"/>
                <a:stretch>
                  <a:fillRect l="-871" t="-1250" b="-339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E183B7F-93D1-A5E5-3A4E-64C2AE1DEB7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43</a:t>
            </a:fld>
            <a:endParaRPr lang="en-US" dirty="0"/>
          </a:p>
        </p:txBody>
      </p:sp>
    </p:spTree>
    <p:extLst>
      <p:ext uri="{BB962C8B-B14F-4D97-AF65-F5344CB8AC3E}">
        <p14:creationId xmlns:p14="http://schemas.microsoft.com/office/powerpoint/2010/main" val="2736253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F075-C258-A3A3-AA1C-1CD8EC5047FE}"/>
              </a:ext>
            </a:extLst>
          </p:cNvPr>
          <p:cNvSpPr>
            <a:spLocks noGrp="1"/>
          </p:cNvSpPr>
          <p:nvPr>
            <p:ph type="title"/>
          </p:nvPr>
        </p:nvSpPr>
        <p:spPr>
          <a:xfrm>
            <a:off x="720000" y="0"/>
            <a:ext cx="7704000" cy="548700"/>
          </a:xfrm>
        </p:spPr>
        <p:txBody>
          <a:bodyPr/>
          <a:lstStyle/>
          <a:p>
            <a:r>
              <a:rPr lang="en-US" dirty="0"/>
              <a:t>Final Remarks</a:t>
            </a:r>
          </a:p>
        </p:txBody>
      </p:sp>
      <p:grpSp>
        <p:nvGrpSpPr>
          <p:cNvPr id="24" name="Group 23">
            <a:extLst>
              <a:ext uri="{FF2B5EF4-FFF2-40B4-BE49-F238E27FC236}">
                <a16:creationId xmlns:a16="http://schemas.microsoft.com/office/drawing/2014/main" id="{12AC8EE3-AB7E-33A8-BE38-577D216AA575}"/>
              </a:ext>
            </a:extLst>
          </p:cNvPr>
          <p:cNvGrpSpPr/>
          <p:nvPr/>
        </p:nvGrpSpPr>
        <p:grpSpPr>
          <a:xfrm>
            <a:off x="1763523" y="2161045"/>
            <a:ext cx="5616953" cy="2656591"/>
            <a:chOff x="1564037" y="1962262"/>
            <a:chExt cx="5616953" cy="2656591"/>
          </a:xfrm>
        </p:grpSpPr>
        <p:grpSp>
          <p:nvGrpSpPr>
            <p:cNvPr id="5" name="Google Shape;4812;p56">
              <a:extLst>
                <a:ext uri="{FF2B5EF4-FFF2-40B4-BE49-F238E27FC236}">
                  <a16:creationId xmlns:a16="http://schemas.microsoft.com/office/drawing/2014/main" id="{90E51061-7821-D0A8-0AB8-813BC398C624}"/>
                </a:ext>
              </a:extLst>
            </p:cNvPr>
            <p:cNvGrpSpPr/>
            <p:nvPr/>
          </p:nvGrpSpPr>
          <p:grpSpPr>
            <a:xfrm>
              <a:off x="6226834" y="2155181"/>
              <a:ext cx="954156" cy="833138"/>
              <a:chOff x="-45664635" y="2352224"/>
              <a:chExt cx="300125" cy="263875"/>
            </a:xfrm>
          </p:grpSpPr>
          <p:sp>
            <p:nvSpPr>
              <p:cNvPr id="6" name="Google Shape;4813;p56">
                <a:extLst>
                  <a:ext uri="{FF2B5EF4-FFF2-40B4-BE49-F238E27FC236}">
                    <a16:creationId xmlns:a16="http://schemas.microsoft.com/office/drawing/2014/main" id="{4C29EF10-0C07-40C7-77B2-F73158514E21}"/>
                  </a:ext>
                </a:extLst>
              </p:cNvPr>
              <p:cNvSpPr/>
              <p:nvPr/>
            </p:nvSpPr>
            <p:spPr>
              <a:xfrm>
                <a:off x="-45664635" y="2352224"/>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814;p56">
                <a:extLst>
                  <a:ext uri="{FF2B5EF4-FFF2-40B4-BE49-F238E27FC236}">
                    <a16:creationId xmlns:a16="http://schemas.microsoft.com/office/drawing/2014/main" id="{0581CBB9-6746-BB8F-E38A-11C1B581017F}"/>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15;p56">
                <a:extLst>
                  <a:ext uri="{FF2B5EF4-FFF2-40B4-BE49-F238E27FC236}">
                    <a16:creationId xmlns:a16="http://schemas.microsoft.com/office/drawing/2014/main" id="{35C754B5-0A17-0E58-8E09-9F955671CD4B}"/>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6;p56">
                <a:extLst>
                  <a:ext uri="{FF2B5EF4-FFF2-40B4-BE49-F238E27FC236}">
                    <a16:creationId xmlns:a16="http://schemas.microsoft.com/office/drawing/2014/main" id="{4205DFE7-305D-C9D8-03A6-B3FEDAA54E91}"/>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7;p56">
                <a:extLst>
                  <a:ext uri="{FF2B5EF4-FFF2-40B4-BE49-F238E27FC236}">
                    <a16:creationId xmlns:a16="http://schemas.microsoft.com/office/drawing/2014/main" id="{AEC79E6F-4A31-666C-6EF5-9905FC06B4C2}"/>
                  </a:ext>
                </a:extLst>
              </p:cNvPr>
              <p:cNvSpPr/>
              <p:nvPr/>
            </p:nvSpPr>
            <p:spPr>
              <a:xfrm>
                <a:off x="-45541737"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18;p56">
                <a:extLst>
                  <a:ext uri="{FF2B5EF4-FFF2-40B4-BE49-F238E27FC236}">
                    <a16:creationId xmlns:a16="http://schemas.microsoft.com/office/drawing/2014/main" id="{EC76A4B8-F5EB-F31C-2F51-490E1DD4E95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19;p56">
                <a:extLst>
                  <a:ext uri="{FF2B5EF4-FFF2-40B4-BE49-F238E27FC236}">
                    <a16:creationId xmlns:a16="http://schemas.microsoft.com/office/drawing/2014/main" id="{8E84CEFA-4D27-A825-EEB3-EF0FA40A5885}"/>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820;p56">
              <a:extLst>
                <a:ext uri="{FF2B5EF4-FFF2-40B4-BE49-F238E27FC236}">
                  <a16:creationId xmlns:a16="http://schemas.microsoft.com/office/drawing/2014/main" id="{32D25734-2BB4-B7F7-2C31-544262E065E2}"/>
                </a:ext>
              </a:extLst>
            </p:cNvPr>
            <p:cNvGrpSpPr/>
            <p:nvPr/>
          </p:nvGrpSpPr>
          <p:grpSpPr>
            <a:xfrm>
              <a:off x="3955263" y="3780248"/>
              <a:ext cx="842177" cy="838605"/>
              <a:chOff x="-44525806" y="1982825"/>
              <a:chExt cx="300900" cy="301700"/>
            </a:xfrm>
          </p:grpSpPr>
          <p:sp>
            <p:nvSpPr>
              <p:cNvPr id="14" name="Google Shape;4821;p56">
                <a:extLst>
                  <a:ext uri="{FF2B5EF4-FFF2-40B4-BE49-F238E27FC236}">
                    <a16:creationId xmlns:a16="http://schemas.microsoft.com/office/drawing/2014/main" id="{C8F6B4B0-A94B-8218-44A7-F896CEC8CFF2}"/>
                  </a:ext>
                </a:extLst>
              </p:cNvPr>
              <p:cNvSpPr/>
              <p:nvPr/>
            </p:nvSpPr>
            <p:spPr>
              <a:xfrm>
                <a:off x="-44525806"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822;p56">
                <a:extLst>
                  <a:ext uri="{FF2B5EF4-FFF2-40B4-BE49-F238E27FC236}">
                    <a16:creationId xmlns:a16="http://schemas.microsoft.com/office/drawing/2014/main" id="{391BBA74-19FE-0988-B7FA-A34FE9CCFC13}"/>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23;p56">
                <a:extLst>
                  <a:ext uri="{FF2B5EF4-FFF2-40B4-BE49-F238E27FC236}">
                    <a16:creationId xmlns:a16="http://schemas.microsoft.com/office/drawing/2014/main" id="{975D1B69-F33C-7A7D-20B9-9549983FF329}"/>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24;p56">
                <a:extLst>
                  <a:ext uri="{FF2B5EF4-FFF2-40B4-BE49-F238E27FC236}">
                    <a16:creationId xmlns:a16="http://schemas.microsoft.com/office/drawing/2014/main" id="{093849A7-D3DD-50DA-7572-368A8826C84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25;p56">
                <a:extLst>
                  <a:ext uri="{FF2B5EF4-FFF2-40B4-BE49-F238E27FC236}">
                    <a16:creationId xmlns:a16="http://schemas.microsoft.com/office/drawing/2014/main" id="{01F7593C-AD2C-4557-C28D-253C86EAD727}"/>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26;p56">
                <a:extLst>
                  <a:ext uri="{FF2B5EF4-FFF2-40B4-BE49-F238E27FC236}">
                    <a16:creationId xmlns:a16="http://schemas.microsoft.com/office/drawing/2014/main" id="{B4B62FF5-0EE9-6CC5-720C-849913FF48DB}"/>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7;p56">
                <a:extLst>
                  <a:ext uri="{FF2B5EF4-FFF2-40B4-BE49-F238E27FC236}">
                    <a16:creationId xmlns:a16="http://schemas.microsoft.com/office/drawing/2014/main" id="{D26D2974-C73B-E378-CCE6-DC39D45D22CB}"/>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14130;p77">
              <a:extLst>
                <a:ext uri="{FF2B5EF4-FFF2-40B4-BE49-F238E27FC236}">
                  <a16:creationId xmlns:a16="http://schemas.microsoft.com/office/drawing/2014/main" id="{ECE5FA07-B349-76E2-6C08-E984B3C08704}"/>
                </a:ext>
              </a:extLst>
            </p:cNvPr>
            <p:cNvSpPr/>
            <p:nvPr/>
          </p:nvSpPr>
          <p:spPr>
            <a:xfrm>
              <a:off x="1564037" y="2180787"/>
              <a:ext cx="842178" cy="83994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gradFill>
              <a:gsLst>
                <a:gs pos="100000">
                  <a:srgbClr val="EC941B"/>
                </a:gs>
                <a:gs pos="50000">
                  <a:srgbClr val="F8887C"/>
                </a:gs>
                <a:gs pos="0">
                  <a:srgbClr val="FA8789"/>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9133"/>
                </a:solidFill>
              </a:endParaRPr>
            </a:p>
          </p:txBody>
        </p:sp>
        <p:grpSp>
          <p:nvGrpSpPr>
            <p:cNvPr id="86" name="Group 85">
              <a:extLst>
                <a:ext uri="{FF2B5EF4-FFF2-40B4-BE49-F238E27FC236}">
                  <a16:creationId xmlns:a16="http://schemas.microsoft.com/office/drawing/2014/main" id="{C86D26E1-23F8-883B-0171-9F904376A428}"/>
                </a:ext>
              </a:extLst>
            </p:cNvPr>
            <p:cNvGrpSpPr/>
            <p:nvPr/>
          </p:nvGrpSpPr>
          <p:grpSpPr>
            <a:xfrm>
              <a:off x="3708327" y="1962262"/>
              <a:ext cx="1346574" cy="1296752"/>
              <a:chOff x="3544332" y="1923374"/>
              <a:chExt cx="1346574" cy="1296752"/>
            </a:xfrm>
          </p:grpSpPr>
          <p:grpSp>
            <p:nvGrpSpPr>
              <p:cNvPr id="84" name="Group 83">
                <a:extLst>
                  <a:ext uri="{FF2B5EF4-FFF2-40B4-BE49-F238E27FC236}">
                    <a16:creationId xmlns:a16="http://schemas.microsoft.com/office/drawing/2014/main" id="{86FC952E-DE10-55B0-6D73-CCA40908570C}"/>
                  </a:ext>
                </a:extLst>
              </p:cNvPr>
              <p:cNvGrpSpPr/>
              <p:nvPr/>
            </p:nvGrpSpPr>
            <p:grpSpPr>
              <a:xfrm>
                <a:off x="3544332" y="1923374"/>
                <a:ext cx="1346574" cy="1296752"/>
                <a:chOff x="3840339" y="2240625"/>
                <a:chExt cx="769697" cy="741219"/>
              </a:xfrm>
            </p:grpSpPr>
            <p:sp>
              <p:nvSpPr>
                <p:cNvPr id="38" name="Google Shape;11515;p69">
                  <a:extLst>
                    <a:ext uri="{FF2B5EF4-FFF2-40B4-BE49-F238E27FC236}">
                      <a16:creationId xmlns:a16="http://schemas.microsoft.com/office/drawing/2014/main" id="{B36250CA-6B2F-D517-E47D-30BA03B12203}"/>
                    </a:ext>
                  </a:extLst>
                </p:cNvPr>
                <p:cNvSpPr/>
                <p:nvPr/>
              </p:nvSpPr>
              <p:spPr>
                <a:xfrm>
                  <a:off x="3874897" y="2240625"/>
                  <a:ext cx="708630" cy="7081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47;p69">
                  <a:extLst>
                    <a:ext uri="{FF2B5EF4-FFF2-40B4-BE49-F238E27FC236}">
                      <a16:creationId xmlns:a16="http://schemas.microsoft.com/office/drawing/2014/main" id="{8BADABF0-33AE-6062-0D9D-4B0ED01E882B}"/>
                    </a:ext>
                  </a:extLst>
                </p:cNvPr>
                <p:cNvSpPr/>
                <p:nvPr/>
              </p:nvSpPr>
              <p:spPr>
                <a:xfrm>
                  <a:off x="4187361" y="2921868"/>
                  <a:ext cx="62377" cy="599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553;p69">
                  <a:extLst>
                    <a:ext uri="{FF2B5EF4-FFF2-40B4-BE49-F238E27FC236}">
                      <a16:creationId xmlns:a16="http://schemas.microsoft.com/office/drawing/2014/main" id="{E6644264-B2F4-1F30-A0FA-4C994FFFF720}"/>
                    </a:ext>
                  </a:extLst>
                </p:cNvPr>
                <p:cNvSpPr/>
                <p:nvPr/>
              </p:nvSpPr>
              <p:spPr>
                <a:xfrm>
                  <a:off x="3840339" y="2571200"/>
                  <a:ext cx="62433" cy="59998"/>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557;p69">
                  <a:extLst>
                    <a:ext uri="{FF2B5EF4-FFF2-40B4-BE49-F238E27FC236}">
                      <a16:creationId xmlns:a16="http://schemas.microsoft.com/office/drawing/2014/main" id="{CF56F58B-C28F-5637-BCF7-D5F42F79337D}"/>
                    </a:ext>
                  </a:extLst>
                </p:cNvPr>
                <p:cNvSpPr/>
                <p:nvPr/>
              </p:nvSpPr>
              <p:spPr>
                <a:xfrm>
                  <a:off x="4547659" y="2571750"/>
                  <a:ext cx="62377" cy="5998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TextBox 84">
                <a:extLst>
                  <a:ext uri="{FF2B5EF4-FFF2-40B4-BE49-F238E27FC236}">
                    <a16:creationId xmlns:a16="http://schemas.microsoft.com/office/drawing/2014/main" id="{359DE32B-C7C1-761C-B5E2-4E70A0FFFE65}"/>
                  </a:ext>
                </a:extLst>
              </p:cNvPr>
              <p:cNvSpPr txBox="1"/>
              <p:nvPr/>
            </p:nvSpPr>
            <p:spPr>
              <a:xfrm>
                <a:off x="3628955" y="2054039"/>
                <a:ext cx="1231945" cy="1015663"/>
              </a:xfrm>
              <a:prstGeom prst="rect">
                <a:avLst/>
              </a:prstGeom>
              <a:noFill/>
            </p:spPr>
            <p:txBody>
              <a:bodyPr wrap="square" rtlCol="0">
                <a:spAutoFit/>
              </a:bodyPr>
              <a:lstStyle/>
              <a:p>
                <a:r>
                  <a:rPr lang="en-US" sz="6000" dirty="0">
                    <a:solidFill>
                      <a:srgbClr val="F0F062"/>
                    </a:solidFill>
                  </a:rPr>
                  <a:t>TC</a:t>
                </a:r>
              </a:p>
            </p:txBody>
          </p:sp>
        </p:grpSp>
        <p:cxnSp>
          <p:nvCxnSpPr>
            <p:cNvPr id="88" name="Straight Connector 87">
              <a:extLst>
                <a:ext uri="{FF2B5EF4-FFF2-40B4-BE49-F238E27FC236}">
                  <a16:creationId xmlns:a16="http://schemas.microsoft.com/office/drawing/2014/main" id="{225EDA72-D03D-C41F-7285-85FAE6BA21FD}"/>
                </a:ext>
              </a:extLst>
            </p:cNvPr>
            <p:cNvCxnSpPr>
              <a:cxnSpLocks/>
            </p:cNvCxnSpPr>
            <p:nvPr/>
          </p:nvCxnSpPr>
          <p:spPr>
            <a:xfrm>
              <a:off x="2334381" y="2600759"/>
              <a:ext cx="1373946" cy="0"/>
            </a:xfrm>
            <a:prstGeom prst="line">
              <a:avLst/>
            </a:prstGeom>
            <a:ln w="28575">
              <a:solidFill>
                <a:srgbClr val="F9888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AA21DE6-5BFA-EF6A-3014-5CE20EB0C601}"/>
                </a:ext>
              </a:extLst>
            </p:cNvPr>
            <p:cNvCxnSpPr>
              <a:cxnSpLocks/>
            </p:cNvCxnSpPr>
            <p:nvPr/>
          </p:nvCxnSpPr>
          <p:spPr>
            <a:xfrm flipV="1">
              <a:off x="4372309" y="3259014"/>
              <a:ext cx="0" cy="541114"/>
            </a:xfrm>
            <a:prstGeom prst="line">
              <a:avLst/>
            </a:prstGeom>
            <a:ln w="28575">
              <a:solidFill>
                <a:srgbClr val="F38D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B61D10-0797-6F98-7FB2-FEE05336276D}"/>
                </a:ext>
              </a:extLst>
            </p:cNvPr>
            <p:cNvCxnSpPr>
              <a:cxnSpLocks/>
            </p:cNvCxnSpPr>
            <p:nvPr/>
          </p:nvCxnSpPr>
          <p:spPr>
            <a:xfrm>
              <a:off x="5054901" y="2600759"/>
              <a:ext cx="1171933" cy="0"/>
            </a:xfrm>
            <a:prstGeom prst="line">
              <a:avLst/>
            </a:prstGeom>
            <a:ln w="28575">
              <a:solidFill>
                <a:srgbClr val="F38D51"/>
              </a:solidFill>
            </a:ln>
          </p:spPr>
          <p:style>
            <a:lnRef idx="1">
              <a:schemeClr val="accent1"/>
            </a:lnRef>
            <a:fillRef idx="0">
              <a:schemeClr val="accent1"/>
            </a:fillRef>
            <a:effectRef idx="0">
              <a:schemeClr val="accent1"/>
            </a:effectRef>
            <a:fontRef idx="minor">
              <a:schemeClr val="tx1"/>
            </a:fontRef>
          </p:style>
        </p:cxnSp>
      </p:grpSp>
      <p:sp>
        <p:nvSpPr>
          <p:cNvPr id="27" name="Google Shape;4713;p54">
            <a:extLst>
              <a:ext uri="{FF2B5EF4-FFF2-40B4-BE49-F238E27FC236}">
                <a16:creationId xmlns:a16="http://schemas.microsoft.com/office/drawing/2014/main" id="{281CFC5A-359D-09F4-7C09-FDDEE35166E0}"/>
              </a:ext>
            </a:extLst>
          </p:cNvPr>
          <p:cNvSpPr txBox="1"/>
          <p:nvPr/>
        </p:nvSpPr>
        <p:spPr>
          <a:xfrm>
            <a:off x="742253" y="1159673"/>
            <a:ext cx="4403006" cy="728147"/>
          </a:xfrm>
          <a:prstGeom prst="rect">
            <a:avLst/>
          </a:prstGeom>
          <a:noFill/>
          <a:ln>
            <a:noFill/>
          </a:ln>
        </p:spPr>
        <p:txBody>
          <a:bodyPr spcFirstLastPara="1" wrap="square" lIns="91425" tIns="91425" rIns="91425" bIns="91425" anchor="b" anchorCtr="0">
            <a:noAutofit/>
          </a:bodyPr>
          <a:lstStyle/>
          <a:p>
            <a:pPr>
              <a:buClr>
                <a:schemeClr val="accent6"/>
              </a:buClr>
            </a:pPr>
            <a:r>
              <a:rPr lang="en-US" sz="2000" b="1" dirty="0">
                <a:solidFill>
                  <a:schemeClr val="accent6"/>
                </a:solidFill>
              </a:rPr>
              <a:t>Different disciplines approaches to Turing Completeness</a:t>
            </a:r>
          </a:p>
        </p:txBody>
      </p:sp>
      <p:sp>
        <p:nvSpPr>
          <p:cNvPr id="29" name="Google Shape;4715;p54">
            <a:extLst>
              <a:ext uri="{FF2B5EF4-FFF2-40B4-BE49-F238E27FC236}">
                <a16:creationId xmlns:a16="http://schemas.microsoft.com/office/drawing/2014/main" id="{10727A61-63D5-28A2-9F3C-464609ADCF12}"/>
              </a:ext>
            </a:extLst>
          </p:cNvPr>
          <p:cNvSpPr txBox="1"/>
          <p:nvPr/>
        </p:nvSpPr>
        <p:spPr>
          <a:xfrm>
            <a:off x="6121718" y="1155771"/>
            <a:ext cx="1950300" cy="7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solidFill>
                <a:latin typeface="DM Sans"/>
                <a:ea typeface="DM Sans"/>
                <a:cs typeface="DM Sans"/>
                <a:sym typeface="DM Sans"/>
              </a:rPr>
              <a:t>Proteus being useful IRL</a:t>
            </a:r>
            <a:endParaRPr sz="2000" b="1" dirty="0">
              <a:solidFill>
                <a:schemeClr val="accent6"/>
              </a:solidFill>
              <a:latin typeface="DM Sans"/>
              <a:ea typeface="DM Sans"/>
              <a:cs typeface="DM Sans"/>
              <a:sym typeface="DM Sans"/>
            </a:endParaRPr>
          </a:p>
        </p:txBody>
      </p:sp>
      <p:sp>
        <p:nvSpPr>
          <p:cNvPr id="31" name="Google Shape;4717;p54">
            <a:extLst>
              <a:ext uri="{FF2B5EF4-FFF2-40B4-BE49-F238E27FC236}">
                <a16:creationId xmlns:a16="http://schemas.microsoft.com/office/drawing/2014/main" id="{22E94C8D-7A67-5D6D-26AD-9B3C0EE82B54}"/>
              </a:ext>
            </a:extLst>
          </p:cNvPr>
          <p:cNvSpPr/>
          <p:nvPr/>
        </p:nvSpPr>
        <p:spPr>
          <a:xfrm>
            <a:off x="202803" y="1275627"/>
            <a:ext cx="457200" cy="457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500" b="1">
                <a:solidFill>
                  <a:schemeClr val="accent6"/>
                </a:solidFill>
                <a:latin typeface="DM Sans"/>
                <a:ea typeface="DM Sans"/>
                <a:cs typeface="DM Sans"/>
                <a:sym typeface="DM Sans"/>
              </a:rPr>
              <a:t>1</a:t>
            </a:r>
            <a:endParaRPr sz="1500" b="1">
              <a:solidFill>
                <a:schemeClr val="accent6"/>
              </a:solidFill>
              <a:latin typeface="DM Sans"/>
              <a:ea typeface="DM Sans"/>
              <a:cs typeface="DM Sans"/>
              <a:sym typeface="DM Sans"/>
            </a:endParaRPr>
          </a:p>
        </p:txBody>
      </p:sp>
      <p:sp>
        <p:nvSpPr>
          <p:cNvPr id="32" name="Google Shape;4718;p54">
            <a:extLst>
              <a:ext uri="{FF2B5EF4-FFF2-40B4-BE49-F238E27FC236}">
                <a16:creationId xmlns:a16="http://schemas.microsoft.com/office/drawing/2014/main" id="{C9E7E55D-0F72-8612-55BC-041D2CBD7189}"/>
              </a:ext>
            </a:extLst>
          </p:cNvPr>
          <p:cNvSpPr/>
          <p:nvPr/>
        </p:nvSpPr>
        <p:spPr>
          <a:xfrm>
            <a:off x="5595403" y="1216945"/>
            <a:ext cx="457200" cy="457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500" b="1">
                <a:solidFill>
                  <a:schemeClr val="accent6"/>
                </a:solidFill>
                <a:latin typeface="DM Sans"/>
                <a:ea typeface="DM Sans"/>
                <a:cs typeface="DM Sans"/>
                <a:sym typeface="DM Sans"/>
              </a:rPr>
              <a:t>2</a:t>
            </a:r>
            <a:endParaRPr sz="1500" b="1">
              <a:solidFill>
                <a:schemeClr val="accent6"/>
              </a:solidFill>
              <a:latin typeface="DM Sans"/>
              <a:ea typeface="DM Sans"/>
              <a:cs typeface="DM Sans"/>
              <a:sym typeface="DM Sans"/>
            </a:endParaRPr>
          </a:p>
        </p:txBody>
      </p:sp>
      <p:sp>
        <p:nvSpPr>
          <p:cNvPr id="4" name="TextBox 3">
            <a:extLst>
              <a:ext uri="{FF2B5EF4-FFF2-40B4-BE49-F238E27FC236}">
                <a16:creationId xmlns:a16="http://schemas.microsoft.com/office/drawing/2014/main" id="{6CB22AD9-913A-7BB2-D372-0172075A90F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44</a:t>
            </a:fld>
            <a:endParaRPr lang="en-US" dirty="0"/>
          </a:p>
        </p:txBody>
      </p:sp>
    </p:spTree>
    <p:extLst>
      <p:ext uri="{BB962C8B-B14F-4D97-AF65-F5344CB8AC3E}">
        <p14:creationId xmlns:p14="http://schemas.microsoft.com/office/powerpoint/2010/main" val="1947022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sp>
        <p:nvSpPr>
          <p:cNvPr id="4889" name="Google Shape;4889;p60"/>
          <p:cNvSpPr txBox="1">
            <a:spLocks noGrp="1"/>
          </p:cNvSpPr>
          <p:nvPr>
            <p:ph type="title"/>
          </p:nvPr>
        </p:nvSpPr>
        <p:spPr>
          <a:xfrm>
            <a:off x="1961256" y="965200"/>
            <a:ext cx="5424438" cy="11717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solidFill>
                <a:schemeClr val="lt2"/>
              </a:solidFill>
            </a:endParaRPr>
          </a:p>
        </p:txBody>
      </p:sp>
      <p:sp>
        <p:nvSpPr>
          <p:cNvPr id="4890" name="Google Shape;4890;p60"/>
          <p:cNvSpPr txBox="1">
            <a:spLocks noGrp="1"/>
          </p:cNvSpPr>
          <p:nvPr>
            <p:ph type="subTitle" idx="1"/>
          </p:nvPr>
        </p:nvSpPr>
        <p:spPr>
          <a:xfrm>
            <a:off x="713125" y="1979700"/>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solidFill>
                  <a:schemeClr val="lt2"/>
                </a:solidFill>
              </a:rPr>
              <a:t>Questions?</a:t>
            </a:r>
            <a:endParaRPr sz="6000" b="1" dirty="0">
              <a:solidFill>
                <a:schemeClr val="lt2"/>
              </a:solidFill>
            </a:endParaRPr>
          </a:p>
        </p:txBody>
      </p:sp>
      <p:sp>
        <p:nvSpPr>
          <p:cNvPr id="2" name="TextBox 1">
            <a:extLst>
              <a:ext uri="{FF2B5EF4-FFF2-40B4-BE49-F238E27FC236}">
                <a16:creationId xmlns:a16="http://schemas.microsoft.com/office/drawing/2014/main" id="{12D9F13F-2AAA-56DE-96EA-2DBB960BCBC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45</a:t>
            </a:fld>
            <a:endParaRPr lang="en-US" dirty="0"/>
          </a:p>
        </p:txBody>
      </p:sp>
      <p:pic>
        <p:nvPicPr>
          <p:cNvPr id="1026" name="Picture 2" descr="Profile photo of Jake Chipps">
            <a:extLst>
              <a:ext uri="{FF2B5EF4-FFF2-40B4-BE49-F238E27FC236}">
                <a16:creationId xmlns:a16="http://schemas.microsoft.com/office/drawing/2014/main" id="{C4533B62-785A-FF50-99F2-28CE339C7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289" y="1097128"/>
            <a:ext cx="1011888" cy="1011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yam Jalali">
            <a:extLst>
              <a:ext uri="{FF2B5EF4-FFF2-40B4-BE49-F238E27FC236}">
                <a16:creationId xmlns:a16="http://schemas.microsoft.com/office/drawing/2014/main" id="{02E0F52E-7743-DDF6-2138-A741E2E66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73" y="2970634"/>
            <a:ext cx="1174750" cy="1174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a:extLst>
              <a:ext uri="{FF2B5EF4-FFF2-40B4-BE49-F238E27FC236}">
                <a16:creationId xmlns:a16="http://schemas.microsoft.com/office/drawing/2014/main" id="{E6819887-1C60-E7D4-EF34-F0A3C0252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73" y="464875"/>
            <a:ext cx="1174750" cy="16441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photo description available.">
            <a:extLst>
              <a:ext uri="{FF2B5EF4-FFF2-40B4-BE49-F238E27FC236}">
                <a16:creationId xmlns:a16="http://schemas.microsoft.com/office/drawing/2014/main" id="{CA956AA8-D7A6-6E74-6C99-067768FDC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4539" y="2968606"/>
            <a:ext cx="1011888" cy="1011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5" name="Google Shape;5005;p62"/>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R. Gandy, “Church’s Thesis and Principles for Mechanisms,” The Kleene Symposium, pp. 123–148, Jun. 1980.</a:t>
            </a:r>
          </a:p>
          <a:p>
            <a:pPr marL="171450" indent="-171450"/>
            <a:r>
              <a:rPr lang="en-US" sz="1200" dirty="0"/>
              <a:t>Sakharov, Alex. “Rice’s Theorem.” From </a:t>
            </a:r>
            <a:r>
              <a:rPr lang="en-US" sz="1200" dirty="0" err="1"/>
              <a:t>MathWorld</a:t>
            </a:r>
            <a:r>
              <a:rPr lang="en-US" sz="1200" dirty="0"/>
              <a:t>–A Wolfram Web Resource, created by Eric W. </a:t>
            </a:r>
            <a:r>
              <a:rPr lang="en-US" sz="1200" dirty="0" err="1"/>
              <a:t>Weisstein</a:t>
            </a:r>
            <a:r>
              <a:rPr lang="en-US" sz="1200" dirty="0"/>
              <a:t>, Wolfram.com, 2024. </a:t>
            </a:r>
            <a:r>
              <a:rPr lang="en-US" sz="1200" dirty="0">
                <a:hlinkClick r:id="rId3"/>
              </a:rPr>
              <a:t>https://mathworld.wolfram.com/RicesTheorem.html</a:t>
            </a:r>
            <a:endParaRPr lang="en-US" sz="1200" dirty="0"/>
          </a:p>
          <a:p>
            <a:pPr marL="171450" indent="-171450"/>
            <a:r>
              <a:rPr lang="de-DE" sz="1200" dirty="0"/>
              <a:t>Wikipedia Contributors, “Rice’s theorem,” Wikipedia, Sep. 24, 2019. https://en.wikipedia.org/wiki/Rice%27s theorem</a:t>
            </a:r>
          </a:p>
          <a:p>
            <a:pPr marL="171450" indent="-171450"/>
            <a:r>
              <a:rPr lang="en-US" sz="1200" dirty="0"/>
              <a:t>“Brainfuck,” Wikipedia, Oct. 05, 2021. https://en.wikipedia.org/wiki/Brainfuck</a:t>
            </a:r>
            <a:endParaRPr lang="de-DE" sz="1200" dirty="0"/>
          </a:p>
          <a:p>
            <a:pPr marL="171450" indent="-171450"/>
            <a:r>
              <a:rPr lang="en-US" sz="1200" dirty="0"/>
              <a:t>262588213843476, “Basics Of </a:t>
            </a:r>
            <a:r>
              <a:rPr lang="en-US" sz="1200" dirty="0" err="1"/>
              <a:t>BrainFuck</a:t>
            </a:r>
            <a:r>
              <a:rPr lang="en-US" sz="1200" dirty="0"/>
              <a:t>,” Gist, Oct. 29, 2024. </a:t>
            </a:r>
            <a:r>
              <a:rPr lang="en-US" sz="1200" dirty="0">
                <a:hlinkClick r:id="rId4"/>
              </a:rPr>
              <a:t>https://gist.github.com/roachhd/dce54bec8ba55fb17d3a</a:t>
            </a:r>
            <a:endParaRPr lang="en-US" sz="1200" dirty="0"/>
          </a:p>
          <a:p>
            <a:pPr marL="171450" indent="-171450"/>
            <a:r>
              <a:rPr lang="en-US" sz="1200" dirty="0"/>
              <a:t>A. Churchill, S. Biderman, and A. Herrick, “Magic: The Gathering is Turing Complete.”</a:t>
            </a:r>
          </a:p>
          <a:p>
            <a:pPr marL="171450" indent="-171450"/>
            <a:r>
              <a:rPr lang="en-US" sz="1200" dirty="0"/>
              <a:t>“I Made A Working Computer With Just Redstone!,” </a:t>
            </a:r>
            <a:r>
              <a:rPr lang="en-US" sz="1200" dirty="0">
                <a:hlinkClick r:id="rId5"/>
              </a:rPr>
              <a:t>www.youtube.com</a:t>
            </a:r>
            <a:r>
              <a:rPr lang="en-US" sz="1200" dirty="0"/>
              <a:t>. https://www.youtube.com/watch?v=CW9N6kGbu2I</a:t>
            </a:r>
          </a:p>
          <a:p>
            <a:pPr marL="171450" indent="-171450"/>
            <a:r>
              <a:rPr lang="en-US" sz="1200" dirty="0"/>
              <a:t>G. Branwen, “Surprisingly Turing-Complete,” gwern.net, Dec. 2012, Available: </a:t>
            </a:r>
            <a:r>
              <a:rPr lang="en-US" sz="1200" dirty="0">
                <a:hlinkClick r:id="rId6"/>
              </a:rPr>
              <a:t>https://gwern.net/turing-complete</a:t>
            </a:r>
            <a:endParaRPr lang="en-US" sz="1200" dirty="0"/>
          </a:p>
          <a:p>
            <a:pPr marL="171450" indent="-171450"/>
            <a:r>
              <a:rPr lang="en-US" sz="1200" dirty="0"/>
              <a:t>“Accidentally Turing-Complete,” beza1e1.tuxen.de. </a:t>
            </a:r>
            <a:r>
              <a:rPr lang="en-US" sz="1200" dirty="0">
                <a:hlinkClick r:id="rId7"/>
              </a:rPr>
              <a:t>https://beza1e1.tuxen.de/articles/accidentally_turing_complete.html</a:t>
            </a:r>
            <a:endParaRPr lang="en-US" sz="1200" dirty="0"/>
          </a:p>
          <a:p>
            <a:pPr marL="171450" indent="-171450"/>
            <a:r>
              <a:rPr lang="en-US" sz="1200" dirty="0"/>
              <a:t>B. McClelland, “Adding Runtime Verification to the Proteus Language,” CSUN, May 2021. P. Rendell, ”A Universal Turing Machine in Conway’s Game of Life,” 2011 International Conference on High Performance Computing &amp; Simulation, Istanbul, Turkey, 2011, pp. 764-772, </a:t>
            </a:r>
            <a:r>
              <a:rPr lang="en-US" sz="1200" dirty="0" err="1"/>
              <a:t>doi</a:t>
            </a:r>
            <a:r>
              <a:rPr lang="en-US" sz="1200" dirty="0"/>
              <a:t>: 10.1109/HPCSim.2011.5999906.</a:t>
            </a:r>
          </a:p>
          <a:p>
            <a:pPr marL="171450" indent="-171450"/>
            <a:r>
              <a:rPr lang="en-US" sz="1200" dirty="0"/>
              <a:t>P. Linz, An Introduction to Formal Languages and Automata. Jones &amp; Bartlett Learning, 2016.</a:t>
            </a:r>
          </a:p>
          <a:p>
            <a:pPr marL="171450" indent="-171450"/>
            <a:r>
              <a:rPr lang="en-US" sz="1200" dirty="0"/>
              <a:t>Jeffrey Outlaw </a:t>
            </a:r>
            <a:r>
              <a:rPr lang="en-US" sz="1200" dirty="0" err="1"/>
              <a:t>Shallit</a:t>
            </a:r>
            <a:r>
              <a:rPr lang="en-US" sz="1200" dirty="0"/>
              <a:t>, A second course in formal languages and automata theory. Cambridge; New York: Cambridge University Press, 2009.</a:t>
            </a:r>
          </a:p>
        </p:txBody>
      </p:sp>
      <p:sp>
        <p:nvSpPr>
          <p:cNvPr id="5006" name="Google Shape;5006;p62"/>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2D760D21-E4BC-A116-F81E-D825271FF2F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6C5EF9AB-FFC6-13C6-E36A-DD1E04D8E2C0}"/>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0088AE39-C95D-E711-946C-359D7EB98B8F}"/>
              </a:ext>
            </a:extLst>
          </p:cNvPr>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M. </a:t>
            </a:r>
            <a:r>
              <a:rPr lang="en-US" sz="1200" dirty="0" err="1"/>
              <a:t>Bic¸er</a:t>
            </a:r>
            <a:r>
              <a:rPr lang="en-US" sz="1200" dirty="0"/>
              <a:t>, F. Albayrak and U. Orhan, ”Automatic Automata Grading System Using JFLAP,” 2023 Innovations in Intelligent Systems and Applications Conference (ASYU), Sivas, </a:t>
            </a:r>
            <a:r>
              <a:rPr lang="en-US" sz="1200" dirty="0" err="1"/>
              <a:t>Turkiye</a:t>
            </a:r>
            <a:r>
              <a:rPr lang="en-US" sz="1200" dirty="0"/>
              <a:t>, 2023, pp. 1-4, </a:t>
            </a:r>
            <a:r>
              <a:rPr lang="en-US" sz="1200" dirty="0" err="1"/>
              <a:t>doi</a:t>
            </a:r>
            <a:r>
              <a:rPr lang="en-US" sz="1200" dirty="0"/>
              <a:t>: 10.1109/ASYU58738.2023.10296744.</a:t>
            </a:r>
          </a:p>
          <a:p>
            <a:pPr marL="171450" indent="-171450"/>
            <a:r>
              <a:rPr lang="en-US" sz="1200" dirty="0" err="1"/>
              <a:t>Dezani-Ciancaglini</a:t>
            </a:r>
            <a:r>
              <a:rPr lang="en-US" sz="1200" dirty="0"/>
              <a:t> </a:t>
            </a:r>
            <a:r>
              <a:rPr lang="en-US" sz="1200" dirty="0" err="1"/>
              <a:t>Mariangiola</a:t>
            </a:r>
            <a:r>
              <a:rPr lang="en-US" sz="1200" dirty="0"/>
              <a:t> And J. R. Hindley, “Lambda-Calculus,” Wiley Encyclopedia of Computer Science and Engineering, pp. 1–8, Sep. 2008, </a:t>
            </a:r>
            <a:r>
              <a:rPr lang="en-US" sz="1200" dirty="0" err="1"/>
              <a:t>doi</a:t>
            </a:r>
            <a:r>
              <a:rPr lang="en-US" sz="1200" dirty="0"/>
              <a:t>: </a:t>
            </a:r>
            <a:r>
              <a:rPr lang="en-US" sz="1200" dirty="0">
                <a:hlinkClick r:id="rId3"/>
              </a:rPr>
              <a:t>https://doi.org/10.1002/9780470050118.ecse212</a:t>
            </a:r>
            <a:r>
              <a:rPr lang="en-US" sz="1200" dirty="0"/>
              <a:t>.</a:t>
            </a:r>
          </a:p>
          <a:p>
            <a:pPr marL="171450" indent="-171450"/>
            <a:r>
              <a:rPr lang="en-US" sz="1200" dirty="0"/>
              <a:t>M. </a:t>
            </a:r>
            <a:r>
              <a:rPr lang="en-US" sz="1200" dirty="0" err="1"/>
              <a:t>Dezani-Ciancaglini</a:t>
            </a:r>
            <a:r>
              <a:rPr lang="en-US" sz="1200" dirty="0"/>
              <a:t> and J. R. Hindley, “Lambda-Calculus,” Nov. 2007, Available: https://www.researchgate.net/publication/228107078 Lambda-Calculus</a:t>
            </a:r>
          </a:p>
          <a:p>
            <a:pPr marL="171450" indent="-171450"/>
            <a:r>
              <a:rPr lang="en-US" sz="1200" dirty="0"/>
              <a:t>R. Rojas, “A Tutorial Introduction To The Lambda Calculus,” 2015, Available: </a:t>
            </a:r>
            <a:r>
              <a:rPr lang="en-US" sz="1200" dirty="0">
                <a:hlinkClick r:id="rId4"/>
              </a:rPr>
              <a:t>https://arxiv.org/pdf/1503.09060</a:t>
            </a:r>
            <a:endParaRPr lang="en-US" sz="1200" dirty="0"/>
          </a:p>
          <a:p>
            <a:pPr marL="171450" indent="-171450"/>
            <a:r>
              <a:rPr lang="en-US" sz="1200" dirty="0"/>
              <a:t>“Home — nand2tetris,” nand2tetris, 2017. </a:t>
            </a:r>
            <a:r>
              <a:rPr lang="en-US" sz="1200" dirty="0">
                <a:hlinkClick r:id="rId5"/>
              </a:rPr>
              <a:t>https://www.nand2tetris.org/</a:t>
            </a:r>
            <a:endParaRPr lang="en-US" sz="1200" dirty="0"/>
          </a:p>
          <a:p>
            <a:pPr marL="171450" indent="-171450"/>
            <a:r>
              <a:rPr lang="en-US" sz="1200" dirty="0"/>
              <a:t>Noam Nisan, ELEMENTS OF COMPUTING SYSTEMS : building a modern computer from first principles. 2020.</a:t>
            </a:r>
          </a:p>
          <a:p>
            <a:pPr marL="171450" indent="-171450"/>
            <a:r>
              <a:rPr lang="en-US" sz="1200" dirty="0"/>
              <a:t>B. McClelland et al., “Towards a Systems Programming Language Designed for Hierarchical State Machines,” pp. 23–30, Jul. 2021, </a:t>
            </a:r>
            <a:r>
              <a:rPr lang="en-US" sz="1200" dirty="0" err="1"/>
              <a:t>doi</a:t>
            </a:r>
            <a:r>
              <a:rPr lang="en-US" sz="1200" dirty="0"/>
              <a:t>: </a:t>
            </a:r>
            <a:r>
              <a:rPr lang="en-US" sz="1200" dirty="0">
                <a:hlinkClick r:id="rId6"/>
              </a:rPr>
              <a:t>https://doi.org/10.1109/smc-it51442.2021.00010</a:t>
            </a:r>
            <a:r>
              <a:rPr lang="en-US" sz="1200" dirty="0"/>
              <a:t>.</a:t>
            </a:r>
          </a:p>
          <a:p>
            <a:pPr marL="171450" indent="-171450"/>
            <a:r>
              <a:rPr lang="en-US" sz="1200" dirty="0"/>
              <a:t>speeder, “How does the Brainfuck Hello World actually work?,” Stack Overflow, May 30, 2013. https://stackoverflow.com/questions/16836860/how-does-the-brainfuck-hello-world- actually-work/19869651#19869651</a:t>
            </a:r>
          </a:p>
          <a:p>
            <a:pPr marL="171450" indent="-171450"/>
            <a:r>
              <a:rPr lang="en-US" sz="1200" dirty="0"/>
              <a:t>“brainfuck-</a:t>
            </a:r>
            <a:r>
              <a:rPr lang="en-US" sz="1200" dirty="0" err="1"/>
              <a:t>Esolang</a:t>
            </a:r>
            <a:r>
              <a:rPr lang="en-US" sz="1200" dirty="0"/>
              <a:t>,” Esolangs.org, 2023. </a:t>
            </a:r>
            <a:r>
              <a:rPr lang="en-US" sz="1200" dirty="0">
                <a:hlinkClick r:id="rId7"/>
              </a:rPr>
              <a:t>https://esolangs.org/wiki/Brainfuck#Self-interpreters</a:t>
            </a:r>
            <a:endParaRPr lang="en-US" sz="1200" dirty="0"/>
          </a:p>
          <a:p>
            <a:pPr marL="171450" indent="-171450"/>
            <a:r>
              <a:rPr lang="en-US" sz="1200" dirty="0"/>
              <a:t>Brainfuck.org, 2024. </a:t>
            </a:r>
            <a:r>
              <a:rPr lang="en-US" sz="1200" dirty="0">
                <a:hlinkClick r:id="rId8"/>
              </a:rPr>
              <a:t>https://brainfuck.org/dbfi.b</a:t>
            </a:r>
            <a:endParaRPr lang="en-US" sz="1200" dirty="0"/>
          </a:p>
          <a:p>
            <a:pPr marL="171450" indent="-171450"/>
            <a:r>
              <a:rPr lang="fi-FI" sz="1200" dirty="0"/>
              <a:t>Wikipedia Contributors, “Cellular automaton,” Wikipedia, Dec. 05, 2019. https://en.wikipedia.org/wiki/Cellular automaton</a:t>
            </a:r>
          </a:p>
          <a:p>
            <a:pPr marL="171450" indent="-171450"/>
            <a:r>
              <a:rPr lang="en-US" sz="1200" dirty="0"/>
              <a:t>E. W. </a:t>
            </a:r>
            <a:r>
              <a:rPr lang="en-US" sz="1200" dirty="0" err="1"/>
              <a:t>Weisstein</a:t>
            </a:r>
            <a:r>
              <a:rPr lang="en-US" sz="1200" dirty="0"/>
              <a:t>, “Cellular Automaton,” From </a:t>
            </a:r>
            <a:r>
              <a:rPr lang="en-US" sz="1200" dirty="0" err="1"/>
              <a:t>Mathworld</a:t>
            </a:r>
            <a:r>
              <a:rPr lang="en-US" sz="1200" dirty="0"/>
              <a:t>–A Wolfram Web Resource, math-world.wolfram.com. https://mathworld.wolfram.com/CellularAutomaton.html</a:t>
            </a:r>
          </a:p>
        </p:txBody>
      </p:sp>
      <p:sp>
        <p:nvSpPr>
          <p:cNvPr id="5006" name="Google Shape;5006;p62">
            <a:extLst>
              <a:ext uri="{FF2B5EF4-FFF2-40B4-BE49-F238E27FC236}">
                <a16:creationId xmlns:a16="http://schemas.microsoft.com/office/drawing/2014/main" id="{952A751A-4864-7204-DCD6-C6FD29F2A96C}"/>
              </a:ext>
            </a:extLst>
          </p:cNvPr>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82FB66A9-ED68-5777-B46B-43A8AF0FAF7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47</a:t>
            </a:fld>
            <a:endParaRPr lang="en-US" dirty="0"/>
          </a:p>
        </p:txBody>
      </p:sp>
    </p:spTree>
    <p:extLst>
      <p:ext uri="{BB962C8B-B14F-4D97-AF65-F5344CB8AC3E}">
        <p14:creationId xmlns:p14="http://schemas.microsoft.com/office/powerpoint/2010/main" val="305315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5408AC35-0D28-B215-8DC7-DB071AEC8E9B}"/>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947DC449-7192-1034-0837-BE8A0213C2BA}"/>
              </a:ext>
            </a:extLst>
          </p:cNvPr>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A. </a:t>
            </a:r>
            <a:r>
              <a:rPr lang="en-US" sz="1200" dirty="0" err="1"/>
              <a:t>Ilachinski</a:t>
            </a:r>
            <a:r>
              <a:rPr lang="en-US" sz="1200" dirty="0"/>
              <a:t>, Cellular Automata. World Scientific, 2001.</a:t>
            </a:r>
          </a:p>
          <a:p>
            <a:pPr marL="171450" indent="-171450"/>
            <a:r>
              <a:rPr lang="en-US" sz="1200" dirty="0"/>
              <a:t>“Math’s ‘Game of Life’ Reveals Long-Sought Repeating Patterns — Quanta Magazine,” Quanta Magazine, Jan. 18, 2024. </a:t>
            </a:r>
            <a:r>
              <a:rPr lang="en-US" sz="1200" dirty="0">
                <a:hlinkClick r:id="rId3"/>
              </a:rPr>
              <a:t>https://www.quantamagazine.org/maths-game-of-life-reveals- long-sought-repeating-patterns-20240118/</a:t>
            </a:r>
            <a:endParaRPr lang="en-US" sz="1200" dirty="0"/>
          </a:p>
          <a:p>
            <a:pPr marL="171450" indent="-171450"/>
            <a:r>
              <a:rPr lang="en-US" sz="1200" dirty="0"/>
              <a:t>Code &amp; Optimism, “How to Write A Turing-Complete Programming Language In 40 Minutes In Ruby Using </a:t>
            </a:r>
            <a:r>
              <a:rPr lang="en-US" sz="1200" dirty="0" err="1"/>
              <a:t>Bable</a:t>
            </a:r>
            <a:r>
              <a:rPr lang="en-US" sz="1200" dirty="0"/>
              <a:t>-Bridge,” YouTube, Sep. 19, 2012. https://www.youtube.com/watch?v= Uoyufkb5lk</a:t>
            </a:r>
          </a:p>
          <a:p>
            <a:pPr marL="171450" indent="-171450"/>
            <a:r>
              <a:rPr lang="en-US" sz="1200" dirty="0"/>
              <a:t>M. Kenyon, “How to Write a Brainfuck Interpreter in C#,” Thesharperdev.com, Oct. 12, 2019. </a:t>
            </a:r>
            <a:r>
              <a:rPr lang="en-US" sz="1200" dirty="0">
                <a:hlinkClick r:id="rId4"/>
              </a:rPr>
              <a:t>https://thesharperdev.com/how-to-write-a-brainfuck-interpreter-in-c/</a:t>
            </a:r>
            <a:endParaRPr lang="en-US" sz="1200" dirty="0"/>
          </a:p>
          <a:p>
            <a:pPr marL="171450" indent="-171450"/>
            <a:r>
              <a:rPr lang="en-US" sz="1200" dirty="0"/>
              <a:t>“Compiling to </a:t>
            </a:r>
            <a:r>
              <a:rPr lang="en-US" sz="1200" dirty="0" err="1"/>
              <a:t>Brainf#ck</a:t>
            </a:r>
            <a:r>
              <a:rPr lang="en-US" sz="1200" dirty="0"/>
              <a:t> - Meep.,” </a:t>
            </a:r>
            <a:r>
              <a:rPr lang="en-US" sz="1200" dirty="0" err="1"/>
              <a:t>InJuly</a:t>
            </a:r>
            <a:r>
              <a:rPr lang="en-US" sz="1200" dirty="0"/>
              <a:t>, 2024. </a:t>
            </a:r>
            <a:r>
              <a:rPr lang="en-US" sz="1200" dirty="0">
                <a:hlinkClick r:id="rId5"/>
              </a:rPr>
              <a:t>https://injuly.in/blog/bfinbf/index.html</a:t>
            </a:r>
            <a:endParaRPr lang="en-US" sz="1200" dirty="0"/>
          </a:p>
          <a:p>
            <a:pPr marL="171450" indent="-171450"/>
            <a:r>
              <a:rPr lang="en-US" sz="1200" dirty="0" err="1"/>
              <a:t>srijan-paul</a:t>
            </a:r>
            <a:r>
              <a:rPr lang="en-US" sz="1200" dirty="0"/>
              <a:t>, “GitHub - </a:t>
            </a:r>
            <a:r>
              <a:rPr lang="en-US" sz="1200" dirty="0" err="1"/>
              <a:t>srijan-paul</a:t>
            </a:r>
            <a:r>
              <a:rPr lang="en-US" sz="1200" dirty="0"/>
              <a:t>/</a:t>
            </a:r>
            <a:r>
              <a:rPr lang="en-US" sz="1200" dirty="0" err="1"/>
              <a:t>meep</a:t>
            </a:r>
            <a:r>
              <a:rPr lang="en-US" sz="1200" dirty="0"/>
              <a:t>: A programming language that compiles to brainfuck.,” GitHub, 2020. </a:t>
            </a:r>
            <a:r>
              <a:rPr lang="en-US" sz="1200" dirty="0">
                <a:hlinkClick r:id="rId6"/>
              </a:rPr>
              <a:t>https://github.com/srijan-paul/meep</a:t>
            </a:r>
            <a:endParaRPr lang="en-US" sz="1200" dirty="0"/>
          </a:p>
          <a:p>
            <a:pPr marL="171450" indent="-171450"/>
            <a:r>
              <a:rPr lang="en-US" sz="1200" dirty="0"/>
              <a:t>M. </a:t>
            </a:r>
            <a:r>
              <a:rPr lang="en-US" sz="1200" dirty="0" err="1"/>
              <a:t>Ueding</a:t>
            </a:r>
            <a:r>
              <a:rPr lang="en-US" sz="1200" dirty="0"/>
              <a:t>, “Creating a Brainfuck interpreter,” Martin </a:t>
            </a:r>
            <a:r>
              <a:rPr lang="en-US" sz="1200" dirty="0" err="1"/>
              <a:t>Ueding</a:t>
            </a:r>
            <a:r>
              <a:rPr lang="en-US" sz="1200" dirty="0"/>
              <a:t>, Apr. 19, 2023. </a:t>
            </a:r>
            <a:r>
              <a:rPr lang="en-US" sz="1200" dirty="0">
                <a:hlinkClick r:id="rId7"/>
              </a:rPr>
              <a:t>https://martinueding.de/posts/creating-a-brainfuck-interpreter/</a:t>
            </a:r>
            <a:endParaRPr lang="en-US" sz="1200" dirty="0"/>
          </a:p>
          <a:p>
            <a:pPr marL="171450" indent="-171450"/>
            <a:r>
              <a:rPr lang="en-US" sz="1200" dirty="0"/>
              <a:t>“Functional Programming,” learn.saylor.org. </a:t>
            </a:r>
            <a:r>
              <a:rPr lang="en-US" sz="1200" dirty="0">
                <a:hlinkClick r:id="rId8"/>
              </a:rPr>
              <a:t>https://learn.saylor.org/mod/book/tool/print/-</a:t>
            </a:r>
            <a:r>
              <a:rPr lang="en-US" sz="1200" dirty="0"/>
              <a:t> </a:t>
            </a:r>
            <a:r>
              <a:rPr lang="en-US" sz="1200" dirty="0" err="1"/>
              <a:t>index.php?id</a:t>
            </a:r>
            <a:r>
              <a:rPr lang="en-US" sz="1200" dirty="0"/>
              <a:t>=33044&amp;chapterid=13087</a:t>
            </a:r>
          </a:p>
          <a:p>
            <a:pPr marL="171450" indent="-171450"/>
            <a:r>
              <a:rPr lang="en-US" sz="1200" dirty="0"/>
              <a:t>Wikipedia Contributors, “Lambda calculus,” Wikipedia, Jan. 02, 2020. https://en.wikipedia.org/wiki/Lambda calculus</a:t>
            </a:r>
          </a:p>
          <a:p>
            <a:pPr marL="171450" indent="-171450"/>
            <a:r>
              <a:rPr lang="en-US" sz="1200" dirty="0"/>
              <a:t>“Collected Lambdas,” jwodder.freeshell.org. </a:t>
            </a:r>
            <a:r>
              <a:rPr lang="en-US" sz="1200" dirty="0">
                <a:hlinkClick r:id="rId9"/>
              </a:rPr>
              <a:t>https://jwodder.freeshell.org/lambda.html</a:t>
            </a:r>
            <a:endParaRPr lang="en-US" sz="1200" dirty="0"/>
          </a:p>
          <a:p>
            <a:pPr marL="171450" indent="-171450"/>
            <a:r>
              <a:rPr lang="en-US" sz="1200" dirty="0"/>
              <a:t>Wikipedia Contributors, “SKI Combinator calculus,” Wikipedia, Oct. 28, 2024. https://en.wikipedia.org/wiki/SKI combinator calculus</a:t>
            </a:r>
          </a:p>
        </p:txBody>
      </p:sp>
      <p:sp>
        <p:nvSpPr>
          <p:cNvPr id="5006" name="Google Shape;5006;p62">
            <a:extLst>
              <a:ext uri="{FF2B5EF4-FFF2-40B4-BE49-F238E27FC236}">
                <a16:creationId xmlns:a16="http://schemas.microsoft.com/office/drawing/2014/main" id="{B83B79AF-E61D-AAC0-CDF6-B81D91B650C2}"/>
              </a:ext>
            </a:extLst>
          </p:cNvPr>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F6F9A866-1E2B-839A-A145-8BEDFC09EEF8}"/>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48</a:t>
            </a:fld>
            <a:endParaRPr lang="en-US" dirty="0"/>
          </a:p>
        </p:txBody>
      </p:sp>
    </p:spTree>
    <p:extLst>
      <p:ext uri="{BB962C8B-B14F-4D97-AF65-F5344CB8AC3E}">
        <p14:creationId xmlns:p14="http://schemas.microsoft.com/office/powerpoint/2010/main" val="1805983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1404E5B1-EA27-31C1-60C9-FBEDA7B0BE57}"/>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51D875B7-7790-8E5B-C456-4D017043A9BA}"/>
              </a:ext>
            </a:extLst>
          </p:cNvPr>
          <p:cNvSpPr txBox="1">
            <a:spLocks noGrp="1"/>
          </p:cNvSpPr>
          <p:nvPr>
            <p:ph type="body" idx="4294967295"/>
          </p:nvPr>
        </p:nvSpPr>
        <p:spPr>
          <a:xfrm>
            <a:off x="713225" y="412955"/>
            <a:ext cx="7710900" cy="4195695"/>
          </a:xfrm>
          <a:prstGeom prst="rect">
            <a:avLst/>
          </a:prstGeom>
        </p:spPr>
        <p:txBody>
          <a:bodyPr spcFirstLastPara="1" wrap="square" lIns="91425" tIns="91425" rIns="91425" bIns="91425" anchor="t" anchorCtr="0">
            <a:noAutofit/>
          </a:bodyPr>
          <a:lstStyle/>
          <a:p>
            <a:pPr marL="171450" indent="-171450"/>
            <a:r>
              <a:rPr lang="en-US" sz="1200" dirty="0"/>
              <a:t>“Reddit - Dive into anything,” Reddit.com, 2017. https://www.reddit.com/r/ProgrammerHu-mor/comments/78z90f/when you need to know if a number is even or odd/</a:t>
            </a:r>
          </a:p>
          <a:p>
            <a:pPr marL="171450" indent="-171450"/>
            <a:r>
              <a:rPr lang="en-US" sz="1200" dirty="0"/>
              <a:t>“Reddit - Dive into anything,” Reddit.com, 2017. </a:t>
            </a:r>
            <a:r>
              <a:rPr lang="en-US" sz="1200" dirty="0">
                <a:hlinkClick r:id="rId3"/>
              </a:rPr>
              <a:t>https://www.reddit.com/r/ProgrammerHu- mor/comments/78z90f/comment/</a:t>
            </a:r>
            <a:r>
              <a:rPr lang="en-US" sz="1200" dirty="0" err="1">
                <a:hlinkClick r:id="rId3"/>
              </a:rPr>
              <a:t>doylzry</a:t>
            </a:r>
            <a:r>
              <a:rPr lang="en-US" sz="1200" dirty="0">
                <a:hlinkClick r:id="rId3"/>
              </a:rPr>
              <a:t>/</a:t>
            </a:r>
            <a:endParaRPr lang="en-US" sz="1200" dirty="0"/>
          </a:p>
          <a:p>
            <a:pPr marL="171450" indent="-171450"/>
            <a:r>
              <a:rPr lang="en-US" sz="1200" dirty="0"/>
              <a:t>“The Excel Formula Language Is Now Turing-Complete,” </a:t>
            </a:r>
            <a:r>
              <a:rPr lang="en-US" sz="1200" dirty="0" err="1"/>
              <a:t>InfoQ</a:t>
            </a:r>
            <a:r>
              <a:rPr lang="en-US" sz="1200" dirty="0"/>
              <a:t>. </a:t>
            </a:r>
            <a:r>
              <a:rPr lang="en-US" sz="1200" dirty="0">
                <a:hlinkClick r:id="rId4"/>
              </a:rPr>
              <a:t>https://www.infoq.com/articles/excel-lambda-turing-complete/</a:t>
            </a:r>
            <a:endParaRPr lang="en-US" sz="1200" dirty="0"/>
          </a:p>
          <a:p>
            <a:pPr marL="171450" indent="-171450"/>
            <a:r>
              <a:rPr lang="en-US" sz="1200" dirty="0"/>
              <a:t>“A deep dive into an NSO zero-click iMessage exploit: Remote Code </a:t>
            </a:r>
            <a:r>
              <a:rPr lang="en-US" sz="1200" dirty="0" err="1"/>
              <a:t>Execu</a:t>
            </a:r>
            <a:r>
              <a:rPr lang="en-US" sz="1200" dirty="0"/>
              <a:t>- </a:t>
            </a:r>
            <a:r>
              <a:rPr lang="en-US" sz="1200" dirty="0" err="1"/>
              <a:t>tion</a:t>
            </a:r>
            <a:r>
              <a:rPr lang="en-US" sz="1200" dirty="0"/>
              <a:t>,” Blogspot.com, 2021. </a:t>
            </a:r>
            <a:r>
              <a:rPr lang="en-US" sz="1200" dirty="0">
                <a:hlinkClick r:id="rId5"/>
              </a:rPr>
              <a:t>https://googleprojectzero.blogspot.com/2021/12/a-deep-dive-into-</a:t>
            </a:r>
            <a:r>
              <a:rPr lang="en-US" sz="1200" dirty="0"/>
              <a:t> </a:t>
            </a:r>
            <a:r>
              <a:rPr lang="en-US" sz="1200" dirty="0" err="1"/>
              <a:t>nso-zero-click.html?m</a:t>
            </a:r>
            <a:r>
              <a:rPr lang="en-US" sz="1200" dirty="0"/>
              <a:t>=1</a:t>
            </a:r>
          </a:p>
          <a:p>
            <a:pPr marL="171450" indent="-171450"/>
            <a:r>
              <a:rPr lang="it-IT" sz="1200" dirty="0"/>
              <a:t>Wikipedia Contributors, “Actor model,” Wikipedia, Nov. 14, 2019. https://en.wikipedia.org/wiki/Actor model</a:t>
            </a:r>
          </a:p>
          <a:p>
            <a:pPr marL="171450" indent="-171450"/>
            <a:r>
              <a:rPr lang="en-US" sz="1200" dirty="0"/>
              <a:t>L. Nigro, “Parallel Theatre:</a:t>
            </a:r>
          </a:p>
          <a:p>
            <a:pPr marL="171450" indent="-171450"/>
            <a:r>
              <a:rPr lang="en-US" sz="1200" dirty="0"/>
              <a:t>An actor framework in Java for high performance computing,” Simulation Modelling Practice and Theory, vol. 106, p. 102189, Jan. 2021, </a:t>
            </a:r>
            <a:r>
              <a:rPr lang="en-US" sz="1200" dirty="0" err="1"/>
              <a:t>doi</a:t>
            </a:r>
            <a:r>
              <a:rPr lang="en-US" sz="1200" dirty="0"/>
              <a:t>: </a:t>
            </a:r>
            <a:r>
              <a:rPr lang="en-US" sz="1200" dirty="0">
                <a:hlinkClick r:id="rId6"/>
              </a:rPr>
              <a:t>https://doi.org/10.1016/j.simpat.2020.102189</a:t>
            </a:r>
            <a:r>
              <a:rPr lang="en-US" sz="1200" dirty="0"/>
              <a:t>.</a:t>
            </a:r>
          </a:p>
          <a:p>
            <a:pPr marL="171450" indent="-171450"/>
            <a:r>
              <a:rPr lang="en-US" sz="1200" dirty="0" err="1"/>
              <a:t>GeeksForGeeks</a:t>
            </a:r>
            <a:r>
              <a:rPr lang="en-US" sz="1200" dirty="0"/>
              <a:t>, “Functional Programming Paradigm - </a:t>
            </a:r>
            <a:r>
              <a:rPr lang="en-US" sz="1200" dirty="0" err="1"/>
              <a:t>GeeksforGeeks</a:t>
            </a:r>
            <a:r>
              <a:rPr lang="en-US" sz="1200" dirty="0"/>
              <a:t>,” </a:t>
            </a:r>
            <a:r>
              <a:rPr lang="en-US" sz="1200" dirty="0" err="1"/>
              <a:t>GeeksforGeeks</a:t>
            </a:r>
            <a:r>
              <a:rPr lang="en-US" sz="1200" dirty="0"/>
              <a:t>, Jan. 02, 2019. </a:t>
            </a:r>
            <a:r>
              <a:rPr lang="en-US" sz="1200" dirty="0">
                <a:hlinkClick r:id="rId7"/>
              </a:rPr>
              <a:t>https://www.geeksforgeeks.org/functional-programming-paradigm/</a:t>
            </a:r>
            <a:endParaRPr lang="en-US" sz="1200" dirty="0"/>
          </a:p>
          <a:p>
            <a:pPr marL="171450" indent="-171450"/>
            <a:r>
              <a:rPr lang="en-US" sz="1200" dirty="0"/>
              <a:t>coq, “GitHub - coq/coq: Coq is a formal proof management system. It provides a formal language to write mathematical definitions, executable algorithms and theorems together with an environment for semi-interactive development of machine-checked proofs.,” GitHub, Sep. 04, 2024. </a:t>
            </a:r>
            <a:r>
              <a:rPr lang="en-US" sz="1200" dirty="0">
                <a:hlinkClick r:id="rId8"/>
              </a:rPr>
              <a:t>https://github.com/coq/coq?tab=readme-ov-file</a:t>
            </a:r>
            <a:endParaRPr lang="en-US" sz="1200" dirty="0"/>
          </a:p>
          <a:p>
            <a:pPr marL="171450" indent="-171450"/>
            <a:r>
              <a:rPr lang="en-US" sz="1200" dirty="0"/>
              <a:t>“A Simple ALU, Drawn From The </a:t>
            </a:r>
            <a:r>
              <a:rPr lang="en-US" sz="1200" dirty="0" err="1"/>
              <a:t>ZipCPU</a:t>
            </a:r>
            <a:r>
              <a:rPr lang="en-US" sz="1200" dirty="0"/>
              <a:t>,” zipcpu.com. </a:t>
            </a:r>
            <a:r>
              <a:rPr lang="en-US" sz="1200" dirty="0">
                <a:hlinkClick r:id="rId9"/>
              </a:rPr>
              <a:t>https://zipcpu.com/zipcpu/2017/08/11/simple-alu.html</a:t>
            </a:r>
            <a:endParaRPr lang="en-US" sz="1200" dirty="0"/>
          </a:p>
          <a:p>
            <a:pPr marL="171450" indent="-171450"/>
            <a:r>
              <a:rPr lang="en-US" sz="1200" dirty="0"/>
              <a:t>Y. N. Patt and S. J. Patel, Introduction to computing systems : from bits and gates to C and beyond. Boston: </a:t>
            </a:r>
            <a:r>
              <a:rPr lang="en-US" sz="1200" dirty="0" err="1"/>
              <a:t>Mcgraw-Hill</a:t>
            </a:r>
            <a:r>
              <a:rPr lang="en-US" sz="1200" dirty="0"/>
              <a:t>\Higher Education, Cop, 2005.</a:t>
            </a:r>
          </a:p>
        </p:txBody>
      </p:sp>
      <p:sp>
        <p:nvSpPr>
          <p:cNvPr id="5006" name="Google Shape;5006;p62">
            <a:extLst>
              <a:ext uri="{FF2B5EF4-FFF2-40B4-BE49-F238E27FC236}">
                <a16:creationId xmlns:a16="http://schemas.microsoft.com/office/drawing/2014/main" id="{34DF6D2C-3A5F-CA41-FAC6-4D867B844683}"/>
              </a:ext>
            </a:extLst>
          </p:cNvPr>
          <p:cNvSpPr txBox="1">
            <a:spLocks noGrp="1"/>
          </p:cNvSpPr>
          <p:nvPr>
            <p:ph type="title"/>
          </p:nvPr>
        </p:nvSpPr>
        <p:spPr>
          <a:xfrm>
            <a:off x="3407195" y="-103239"/>
            <a:ext cx="2322959" cy="4621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EB201351-3E6B-C030-634B-AE8859C07A2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49</a:t>
            </a:fld>
            <a:endParaRPr lang="en-US" dirty="0"/>
          </a:p>
        </p:txBody>
      </p:sp>
    </p:spTree>
    <p:extLst>
      <p:ext uri="{BB962C8B-B14F-4D97-AF65-F5344CB8AC3E}">
        <p14:creationId xmlns:p14="http://schemas.microsoft.com/office/powerpoint/2010/main" val="234764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01AE-83EF-EEA0-B928-AF141B83C6C1}"/>
              </a:ext>
            </a:extLst>
          </p:cNvPr>
          <p:cNvSpPr>
            <a:spLocks noGrp="1"/>
          </p:cNvSpPr>
          <p:nvPr>
            <p:ph type="title"/>
          </p:nvPr>
        </p:nvSpPr>
        <p:spPr/>
        <p:txBody>
          <a:bodyPr/>
          <a:lstStyle/>
          <a:p>
            <a:r>
              <a:rPr lang="en-US" dirty="0"/>
              <a:t>Example of a TM</a:t>
            </a:r>
          </a:p>
        </p:txBody>
      </p:sp>
      <p:pic>
        <p:nvPicPr>
          <p:cNvPr id="3" name="Picture 2" descr="A diagram of a diagram&#10;&#10;Description automatically generated">
            <a:extLst>
              <a:ext uri="{FF2B5EF4-FFF2-40B4-BE49-F238E27FC236}">
                <a16:creationId xmlns:a16="http://schemas.microsoft.com/office/drawing/2014/main" id="{A5A2CEB3-3EE5-F7F5-A80C-941C2B4DC2D3}"/>
              </a:ext>
            </a:extLst>
          </p:cNvPr>
          <p:cNvPicPr>
            <a:picLocks noChangeAspect="1"/>
          </p:cNvPicPr>
          <p:nvPr/>
        </p:nvPicPr>
        <p:blipFill>
          <a:blip r:embed="rId2"/>
          <a:stretch>
            <a:fillRect/>
          </a:stretch>
        </p:blipFill>
        <p:spPr>
          <a:xfrm>
            <a:off x="3978709" y="1188535"/>
            <a:ext cx="4539382" cy="2973891"/>
          </a:xfrm>
          <a:prstGeom prst="rect">
            <a:avLst/>
          </a:prstGeom>
        </p:spPr>
      </p:pic>
      <p:sp>
        <p:nvSpPr>
          <p:cNvPr id="4" name="TextBox 3">
            <a:extLst>
              <a:ext uri="{FF2B5EF4-FFF2-40B4-BE49-F238E27FC236}">
                <a16:creationId xmlns:a16="http://schemas.microsoft.com/office/drawing/2014/main" id="{43FE2638-3C15-3100-972A-8F51DDAC3F52}"/>
              </a:ext>
            </a:extLst>
          </p:cNvPr>
          <p:cNvSpPr txBox="1"/>
          <p:nvPr/>
        </p:nvSpPr>
        <p:spPr>
          <a:xfrm>
            <a:off x="880185" y="1139895"/>
            <a:ext cx="2400300" cy="3477875"/>
          </a:xfrm>
          <a:prstGeom prst="rect">
            <a:avLst/>
          </a:prstGeom>
          <a:noFill/>
        </p:spPr>
        <p:txBody>
          <a:bodyPr wrap="square" rtlCol="0">
            <a:spAutoFit/>
          </a:bodyPr>
          <a:lstStyle/>
          <a:p>
            <a:r>
              <a:rPr lang="en-US" sz="2000" dirty="0">
                <a:solidFill>
                  <a:schemeClr val="accent6"/>
                </a:solidFill>
              </a:rPr>
              <a:t>Given any amount of 1’s followed by a 0.</a:t>
            </a:r>
          </a:p>
          <a:p>
            <a:endParaRPr lang="en-US" sz="2000" dirty="0">
              <a:solidFill>
                <a:schemeClr val="accent6"/>
              </a:solidFill>
            </a:endParaRPr>
          </a:p>
          <a:p>
            <a:r>
              <a:rPr lang="en-US" sz="2000" dirty="0">
                <a:solidFill>
                  <a:schemeClr val="accent6"/>
                </a:solidFill>
              </a:rPr>
              <a:t>Goal is to find the parity of the amount of 1’s.</a:t>
            </a:r>
          </a:p>
          <a:p>
            <a:endParaRPr lang="en-US" sz="2000" dirty="0">
              <a:solidFill>
                <a:schemeClr val="accent6"/>
              </a:solidFill>
            </a:endParaRPr>
          </a:p>
          <a:p>
            <a:r>
              <a:rPr lang="en-US" sz="2000" dirty="0">
                <a:solidFill>
                  <a:schemeClr val="accent6"/>
                </a:solidFill>
              </a:rPr>
              <a:t>1110 =&gt; 0 (odd)</a:t>
            </a:r>
          </a:p>
          <a:p>
            <a:endParaRPr lang="en-US" sz="2000" dirty="0">
              <a:solidFill>
                <a:schemeClr val="accent6"/>
              </a:solidFill>
            </a:endParaRPr>
          </a:p>
          <a:p>
            <a:r>
              <a:rPr lang="en-US" sz="2000" dirty="0">
                <a:solidFill>
                  <a:schemeClr val="accent6"/>
                </a:solidFill>
              </a:rPr>
              <a:t>110 =&gt; 1 (even)</a:t>
            </a:r>
          </a:p>
        </p:txBody>
      </p:sp>
      <p:sp>
        <p:nvSpPr>
          <p:cNvPr id="5" name="TextBox 4">
            <a:extLst>
              <a:ext uri="{FF2B5EF4-FFF2-40B4-BE49-F238E27FC236}">
                <a16:creationId xmlns:a16="http://schemas.microsoft.com/office/drawing/2014/main" id="{A6E17B34-972B-8535-AE9C-A7C8E1BBB2C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a:t>
            </a:fld>
            <a:endParaRPr lang="en-US" dirty="0"/>
          </a:p>
        </p:txBody>
      </p:sp>
    </p:spTree>
    <p:extLst>
      <p:ext uri="{BB962C8B-B14F-4D97-AF65-F5344CB8AC3E}">
        <p14:creationId xmlns:p14="http://schemas.microsoft.com/office/powerpoint/2010/main" val="4019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DA3A-7D34-1F70-8B61-80D231AD7DB9}"/>
              </a:ext>
            </a:extLst>
          </p:cNvPr>
          <p:cNvSpPr>
            <a:spLocks noGrp="1"/>
          </p:cNvSpPr>
          <p:nvPr>
            <p:ph type="title"/>
          </p:nvPr>
        </p:nvSpPr>
        <p:spPr>
          <a:xfrm>
            <a:off x="2265388" y="2425950"/>
            <a:ext cx="4448100" cy="1058700"/>
          </a:xfrm>
        </p:spPr>
        <p:txBody>
          <a:bodyPr/>
          <a:lstStyle/>
          <a:p>
            <a:r>
              <a:rPr lang="en-US" sz="6200" dirty="0"/>
              <a:t>Additional Slides</a:t>
            </a:r>
          </a:p>
        </p:txBody>
      </p:sp>
      <p:sp>
        <p:nvSpPr>
          <p:cNvPr id="4" name="TextBox 3">
            <a:extLst>
              <a:ext uri="{FF2B5EF4-FFF2-40B4-BE49-F238E27FC236}">
                <a16:creationId xmlns:a16="http://schemas.microsoft.com/office/drawing/2014/main" id="{64055FDD-ED04-AF7A-9CE6-FC0500D3D98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50</a:t>
            </a:fld>
            <a:endParaRPr lang="en-US" dirty="0"/>
          </a:p>
        </p:txBody>
      </p:sp>
    </p:spTree>
    <p:extLst>
      <p:ext uri="{BB962C8B-B14F-4D97-AF65-F5344CB8AC3E}">
        <p14:creationId xmlns:p14="http://schemas.microsoft.com/office/powerpoint/2010/main" val="584694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AF019-CF42-CD32-3448-D8DFE2BC90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207BE3-EF37-CAB7-F10E-A97AF9BFA8AC}"/>
              </a:ext>
            </a:extLst>
          </p:cNvPr>
          <p:cNvSpPr>
            <a:spLocks noGrp="1"/>
          </p:cNvSpPr>
          <p:nvPr>
            <p:ph type="title"/>
          </p:nvPr>
        </p:nvSpPr>
        <p:spPr>
          <a:xfrm>
            <a:off x="720000" y="0"/>
            <a:ext cx="7704000" cy="552450"/>
          </a:xfrm>
        </p:spPr>
        <p:txBody>
          <a:bodyPr/>
          <a:lstStyle/>
          <a:p>
            <a:r>
              <a:rPr lang="en-US" dirty="0"/>
              <a:t>Proteus Grammar – Pt. 1</a:t>
            </a:r>
          </a:p>
        </p:txBody>
      </p:sp>
      <p:sp>
        <p:nvSpPr>
          <p:cNvPr id="2" name="TextBox 1">
            <a:extLst>
              <a:ext uri="{FF2B5EF4-FFF2-40B4-BE49-F238E27FC236}">
                <a16:creationId xmlns:a16="http://schemas.microsoft.com/office/drawing/2014/main" id="{653790C8-9AB7-0760-0E2B-6C1924958452}"/>
              </a:ext>
            </a:extLst>
          </p:cNvPr>
          <p:cNvSpPr txBox="1"/>
          <p:nvPr/>
        </p:nvSpPr>
        <p:spPr>
          <a:xfrm>
            <a:off x="0" y="717550"/>
            <a:ext cx="4820478" cy="4616648"/>
          </a:xfrm>
          <a:prstGeom prst="rect">
            <a:avLst/>
          </a:prstGeom>
          <a:noFill/>
        </p:spPr>
        <p:txBody>
          <a:bodyPr wrap="square" rtlCol="0">
            <a:spAutoFit/>
          </a:bodyPr>
          <a:lstStyle/>
          <a:p>
            <a:r>
              <a:rPr lang="en-US" dirty="0">
                <a:solidFill>
                  <a:schemeClr val="accent6"/>
                </a:solidFill>
              </a:rPr>
              <a:t>Program: </a:t>
            </a:r>
            <a:r>
              <a:rPr lang="en-US" dirty="0" err="1">
                <a:solidFill>
                  <a:schemeClr val="accent6"/>
                </a:solidFill>
              </a:rPr>
              <a:t>DefEvent</a:t>
            </a:r>
            <a:r>
              <a:rPr lang="en-US" dirty="0">
                <a:solidFill>
                  <a:schemeClr val="accent6"/>
                </a:solidFill>
              </a:rPr>
              <a:t>* </a:t>
            </a:r>
            <a:r>
              <a:rPr lang="en-US" dirty="0" err="1">
                <a:solidFill>
                  <a:schemeClr val="accent6"/>
                </a:solidFill>
              </a:rPr>
              <a:t>DefGlobalConst</a:t>
            </a:r>
            <a:r>
              <a:rPr lang="en-US" dirty="0">
                <a:solidFill>
                  <a:schemeClr val="accent6"/>
                </a:solidFill>
              </a:rPr>
              <a:t>* </a:t>
            </a:r>
            <a:r>
              <a:rPr lang="en-US" dirty="0" err="1">
                <a:solidFill>
                  <a:schemeClr val="accent6"/>
                </a:solidFill>
              </a:rPr>
              <a:t>DefFunc</a:t>
            </a:r>
            <a:r>
              <a:rPr lang="en-US" dirty="0">
                <a:solidFill>
                  <a:schemeClr val="accent6"/>
                </a:solidFill>
              </a:rPr>
              <a:t>* </a:t>
            </a:r>
            <a:r>
              <a:rPr lang="en-US" dirty="0" err="1">
                <a:solidFill>
                  <a:schemeClr val="accent6"/>
                </a:solidFill>
              </a:rPr>
              <a:t>DefActor</a:t>
            </a:r>
            <a:r>
              <a:rPr lang="en-US" dirty="0">
                <a:solidFill>
                  <a:schemeClr val="accent6"/>
                </a:solidFill>
              </a:rPr>
              <a:t>+</a:t>
            </a:r>
          </a:p>
          <a:p>
            <a:r>
              <a:rPr lang="en-US" dirty="0" err="1">
                <a:solidFill>
                  <a:schemeClr val="accent6"/>
                </a:solidFill>
              </a:rPr>
              <a:t>DefActor</a:t>
            </a:r>
            <a:r>
              <a:rPr lang="en-US" dirty="0">
                <a:solidFill>
                  <a:schemeClr val="accent6"/>
                </a:solidFill>
              </a:rPr>
              <a:t>: 'actor' </a:t>
            </a:r>
            <a:r>
              <a:rPr lang="en-US" dirty="0" err="1">
                <a:solidFill>
                  <a:schemeClr val="accent6"/>
                </a:solidFill>
              </a:rPr>
              <a:t>ActorName</a:t>
            </a:r>
            <a:r>
              <a:rPr lang="en-US" dirty="0">
                <a:solidFill>
                  <a:schemeClr val="accent6"/>
                </a:solidFill>
              </a:rPr>
              <a:t> '{' </a:t>
            </a:r>
            <a:r>
              <a:rPr lang="en-US" dirty="0" err="1">
                <a:solidFill>
                  <a:schemeClr val="accent6"/>
                </a:solidFill>
              </a:rPr>
              <a:t>ActorItem</a:t>
            </a:r>
            <a:r>
              <a:rPr lang="en-US" dirty="0">
                <a:solidFill>
                  <a:schemeClr val="accent6"/>
                </a:solidFill>
              </a:rPr>
              <a:t>* '}'</a:t>
            </a:r>
          </a:p>
          <a:p>
            <a:r>
              <a:rPr lang="en-US" dirty="0" err="1">
                <a:solidFill>
                  <a:schemeClr val="accent6"/>
                </a:solidFill>
              </a:rPr>
              <a:t>ActorItem</a:t>
            </a:r>
            <a:r>
              <a:rPr lang="en-US" dirty="0">
                <a:solidFill>
                  <a:schemeClr val="accent6"/>
                </a:solidFill>
              </a:rPr>
              <a:t>: </a:t>
            </a:r>
            <a:r>
              <a:rPr lang="en-US" dirty="0" err="1">
                <a:solidFill>
                  <a:schemeClr val="accent6"/>
                </a:solidFill>
              </a:rPr>
              <a:t>DefHSM</a:t>
            </a:r>
            <a:r>
              <a:rPr lang="en-US" dirty="0">
                <a:solidFill>
                  <a:schemeClr val="accent6"/>
                </a:solidFill>
              </a:rPr>
              <a:t> | </a:t>
            </a:r>
            <a:r>
              <a:rPr lang="en-US" dirty="0" err="1">
                <a:solidFill>
                  <a:schemeClr val="accent6"/>
                </a:solidFill>
              </a:rPr>
              <a:t>DefActorOn</a:t>
            </a:r>
            <a:r>
              <a:rPr lang="en-US" dirty="0">
                <a:solidFill>
                  <a:schemeClr val="accent6"/>
                </a:solidFill>
              </a:rPr>
              <a:t> | </a:t>
            </a:r>
            <a:r>
              <a:rPr lang="en-US" dirty="0" err="1">
                <a:solidFill>
                  <a:schemeClr val="accent6"/>
                </a:solidFill>
              </a:rPr>
              <a:t>DefMember</a:t>
            </a:r>
            <a:r>
              <a:rPr lang="en-US" dirty="0">
                <a:solidFill>
                  <a:schemeClr val="accent6"/>
                </a:solidFill>
              </a:rPr>
              <a:t> | </a:t>
            </a:r>
            <a:r>
              <a:rPr lang="en-US" dirty="0" err="1">
                <a:solidFill>
                  <a:schemeClr val="accent6"/>
                </a:solidFill>
              </a:rPr>
              <a:t>DefMethod</a:t>
            </a:r>
            <a:endParaRPr lang="en-US" dirty="0">
              <a:solidFill>
                <a:schemeClr val="accent6"/>
              </a:solidFill>
            </a:endParaRPr>
          </a:p>
          <a:p>
            <a:r>
              <a:rPr lang="en-US" dirty="0" err="1">
                <a:solidFill>
                  <a:schemeClr val="accent6"/>
                </a:solidFill>
              </a:rPr>
              <a:t>DefActorOn</a:t>
            </a:r>
            <a:r>
              <a:rPr lang="en-US" dirty="0">
                <a:solidFill>
                  <a:schemeClr val="accent6"/>
                </a:solidFill>
              </a:rPr>
              <a:t>: 'on' </a:t>
            </a:r>
            <a:r>
              <a:rPr lang="en-US" dirty="0" err="1">
                <a:solidFill>
                  <a:schemeClr val="accent6"/>
                </a:solidFill>
              </a:rPr>
              <a:t>EventMatch</a:t>
            </a:r>
            <a:r>
              <a:rPr lang="en-US" dirty="0">
                <a:solidFill>
                  <a:schemeClr val="accent6"/>
                </a:solidFill>
              </a:rPr>
              <a:t> </a:t>
            </a:r>
            <a:r>
              <a:rPr lang="en-US" dirty="0" err="1">
                <a:solidFill>
                  <a:schemeClr val="accent6"/>
                </a:solidFill>
              </a:rPr>
              <a:t>OnBlock</a:t>
            </a:r>
            <a:endParaRPr lang="en-US" dirty="0">
              <a:solidFill>
                <a:schemeClr val="accent6"/>
              </a:solidFill>
            </a:endParaRPr>
          </a:p>
          <a:p>
            <a:r>
              <a:rPr lang="en-US" dirty="0" err="1">
                <a:solidFill>
                  <a:schemeClr val="accent6"/>
                </a:solidFill>
              </a:rPr>
              <a:t>DefHSM</a:t>
            </a:r>
            <a:r>
              <a:rPr lang="en-US" dirty="0">
                <a:solidFill>
                  <a:schemeClr val="accent6"/>
                </a:solidFill>
              </a:rPr>
              <a:t>:   '</a:t>
            </a:r>
            <a:r>
              <a:rPr lang="en-US" dirty="0" err="1">
                <a:solidFill>
                  <a:schemeClr val="accent6"/>
                </a:solidFill>
              </a:rPr>
              <a:t>statemachine</a:t>
            </a:r>
            <a:r>
              <a:rPr lang="en-US" dirty="0">
                <a:solidFill>
                  <a:schemeClr val="accent6"/>
                </a:solidFill>
              </a:rPr>
              <a:t>' '{' </a:t>
            </a:r>
            <a:r>
              <a:rPr lang="en-US" dirty="0" err="1">
                <a:solidFill>
                  <a:schemeClr val="accent6"/>
                </a:solidFill>
              </a:rPr>
              <a:t>StateItem</a:t>
            </a:r>
            <a:r>
              <a:rPr lang="en-US" dirty="0">
                <a:solidFill>
                  <a:schemeClr val="accent6"/>
                </a:solidFill>
              </a:rPr>
              <a:t>* '}'</a:t>
            </a:r>
          </a:p>
          <a:p>
            <a:r>
              <a:rPr lang="en-US" dirty="0" err="1">
                <a:solidFill>
                  <a:schemeClr val="accent6"/>
                </a:solidFill>
              </a:rPr>
              <a:t>DefState</a:t>
            </a:r>
            <a:r>
              <a:rPr lang="en-US" dirty="0">
                <a:solidFill>
                  <a:schemeClr val="accent6"/>
                </a:solidFill>
              </a:rPr>
              <a:t>: 'state' </a:t>
            </a:r>
            <a:r>
              <a:rPr lang="en-US" dirty="0" err="1">
                <a:solidFill>
                  <a:schemeClr val="accent6"/>
                </a:solidFill>
              </a:rPr>
              <a:t>StateName</a:t>
            </a:r>
            <a:r>
              <a:rPr lang="en-US" dirty="0">
                <a:solidFill>
                  <a:schemeClr val="accent6"/>
                </a:solidFill>
              </a:rPr>
              <a:t> '{' </a:t>
            </a:r>
            <a:r>
              <a:rPr lang="en-US" dirty="0" err="1">
                <a:solidFill>
                  <a:schemeClr val="accent6"/>
                </a:solidFill>
              </a:rPr>
              <a:t>StateItem</a:t>
            </a:r>
            <a:r>
              <a:rPr lang="en-US" dirty="0">
                <a:solidFill>
                  <a:schemeClr val="accent6"/>
                </a:solidFill>
              </a:rPr>
              <a:t>* '}'</a:t>
            </a:r>
          </a:p>
          <a:p>
            <a:r>
              <a:rPr lang="en-US" dirty="0" err="1">
                <a:solidFill>
                  <a:schemeClr val="accent6"/>
                </a:solidFill>
              </a:rPr>
              <a:t>StateItem</a:t>
            </a:r>
            <a:r>
              <a:rPr lang="en-US" dirty="0">
                <a:solidFill>
                  <a:schemeClr val="accent6"/>
                </a:solidFill>
              </a:rPr>
              <a:t>: </a:t>
            </a:r>
            <a:r>
              <a:rPr lang="en-US" dirty="0" err="1">
                <a:solidFill>
                  <a:schemeClr val="accent6"/>
                </a:solidFill>
              </a:rPr>
              <a:t>DefOn</a:t>
            </a:r>
            <a:r>
              <a:rPr lang="en-US" dirty="0">
                <a:solidFill>
                  <a:schemeClr val="accent6"/>
                </a:solidFill>
              </a:rPr>
              <a:t> | </a:t>
            </a:r>
            <a:r>
              <a:rPr lang="en-US" dirty="0" err="1">
                <a:solidFill>
                  <a:schemeClr val="accent6"/>
                </a:solidFill>
              </a:rPr>
              <a:t>DefEntry</a:t>
            </a:r>
            <a:r>
              <a:rPr lang="en-US" dirty="0">
                <a:solidFill>
                  <a:schemeClr val="accent6"/>
                </a:solidFill>
              </a:rPr>
              <a:t> | </a:t>
            </a:r>
            <a:r>
              <a:rPr lang="en-US" dirty="0" err="1">
                <a:solidFill>
                  <a:schemeClr val="accent6"/>
                </a:solidFill>
              </a:rPr>
              <a:t>DefExit</a:t>
            </a:r>
            <a:r>
              <a:rPr lang="en-US" dirty="0">
                <a:solidFill>
                  <a:schemeClr val="accent6"/>
                </a:solidFill>
              </a:rPr>
              <a:t> | </a:t>
            </a:r>
            <a:r>
              <a:rPr lang="en-US" dirty="0" err="1">
                <a:solidFill>
                  <a:schemeClr val="accent6"/>
                </a:solidFill>
              </a:rPr>
              <a:t>DefMember</a:t>
            </a:r>
            <a:r>
              <a:rPr lang="en-US" dirty="0">
                <a:solidFill>
                  <a:schemeClr val="accent6"/>
                </a:solidFill>
              </a:rPr>
              <a:t> | </a:t>
            </a:r>
            <a:r>
              <a:rPr lang="en-US" dirty="0" err="1">
                <a:solidFill>
                  <a:schemeClr val="accent6"/>
                </a:solidFill>
              </a:rPr>
              <a:t>DefMethod</a:t>
            </a:r>
            <a:r>
              <a:rPr lang="en-US" dirty="0">
                <a:solidFill>
                  <a:schemeClr val="accent6"/>
                </a:solidFill>
              </a:rPr>
              <a:t> | </a:t>
            </a:r>
            <a:r>
              <a:rPr lang="en-US" dirty="0" err="1">
                <a:solidFill>
                  <a:schemeClr val="accent6"/>
                </a:solidFill>
              </a:rPr>
              <a:t>DefState</a:t>
            </a:r>
            <a:r>
              <a:rPr lang="en-US" dirty="0">
                <a:solidFill>
                  <a:schemeClr val="accent6"/>
                </a:solidFill>
              </a:rPr>
              <a:t> | </a:t>
            </a:r>
            <a:r>
              <a:rPr lang="en-US" dirty="0" err="1">
                <a:solidFill>
                  <a:schemeClr val="accent6"/>
                </a:solidFill>
              </a:rPr>
              <a:t>InitialState</a:t>
            </a:r>
            <a:endParaRPr lang="en-US" dirty="0">
              <a:solidFill>
                <a:schemeClr val="accent6"/>
              </a:solidFill>
            </a:endParaRPr>
          </a:p>
          <a:p>
            <a:r>
              <a:rPr lang="en-US" dirty="0" err="1">
                <a:solidFill>
                  <a:schemeClr val="accent6"/>
                </a:solidFill>
              </a:rPr>
              <a:t>DefOn</a:t>
            </a:r>
            <a:r>
              <a:rPr lang="en-US" dirty="0">
                <a:solidFill>
                  <a:schemeClr val="accent6"/>
                </a:solidFill>
              </a:rPr>
              <a:t>: 'on' </a:t>
            </a:r>
            <a:r>
              <a:rPr lang="en-US" dirty="0" err="1">
                <a:solidFill>
                  <a:schemeClr val="accent6"/>
                </a:solidFill>
              </a:rPr>
              <a:t>EventMatch</a:t>
            </a:r>
            <a:r>
              <a:rPr lang="en-US" dirty="0">
                <a:solidFill>
                  <a:schemeClr val="accent6"/>
                </a:solidFill>
              </a:rPr>
              <a:t> </a:t>
            </a:r>
            <a:r>
              <a:rPr lang="en-US" dirty="0" err="1">
                <a:solidFill>
                  <a:schemeClr val="accent6"/>
                </a:solidFill>
              </a:rPr>
              <a:t>OnBody</a:t>
            </a:r>
            <a:endParaRPr lang="en-US" dirty="0">
              <a:solidFill>
                <a:schemeClr val="accent6"/>
              </a:solidFill>
            </a:endParaRPr>
          </a:p>
          <a:p>
            <a:r>
              <a:rPr lang="en-US" dirty="0" err="1">
                <a:solidFill>
                  <a:schemeClr val="accent6"/>
                </a:solidFill>
              </a:rPr>
              <a:t>EventMatch</a:t>
            </a:r>
            <a:r>
              <a:rPr lang="en-US" dirty="0">
                <a:solidFill>
                  <a:schemeClr val="accent6"/>
                </a:solidFill>
              </a:rPr>
              <a:t>: </a:t>
            </a:r>
            <a:r>
              <a:rPr lang="en-US" dirty="0" err="1">
                <a:solidFill>
                  <a:schemeClr val="accent6"/>
                </a:solidFill>
              </a:rPr>
              <a:t>EventName</a:t>
            </a:r>
            <a:r>
              <a:rPr lang="en-US" dirty="0">
                <a:solidFill>
                  <a:schemeClr val="accent6"/>
                </a:solidFill>
              </a:rPr>
              <a:t> '{' [</a:t>
            </a:r>
            <a:r>
              <a:rPr lang="en-US" dirty="0" err="1">
                <a:solidFill>
                  <a:schemeClr val="accent6"/>
                </a:solidFill>
              </a:rPr>
              <a:t>VarName</a:t>
            </a:r>
            <a:r>
              <a:rPr lang="en-US" dirty="0">
                <a:solidFill>
                  <a:schemeClr val="accent6"/>
                </a:solidFill>
              </a:rPr>
              <a:t> (',' </a:t>
            </a:r>
            <a:r>
              <a:rPr lang="en-US" dirty="0" err="1">
                <a:solidFill>
                  <a:schemeClr val="accent6"/>
                </a:solidFill>
              </a:rPr>
              <a:t>VarName</a:t>
            </a:r>
            <a:r>
              <a:rPr lang="en-US" dirty="0">
                <a:solidFill>
                  <a:schemeClr val="accent6"/>
                </a:solidFill>
              </a:rPr>
              <a:t>)*] '}'</a:t>
            </a:r>
          </a:p>
          <a:p>
            <a:r>
              <a:rPr lang="en-US" dirty="0" err="1">
                <a:solidFill>
                  <a:schemeClr val="accent6"/>
                </a:solidFill>
              </a:rPr>
              <a:t>OnBody</a:t>
            </a:r>
            <a:r>
              <a:rPr lang="en-US" dirty="0">
                <a:solidFill>
                  <a:schemeClr val="accent6"/>
                </a:solidFill>
              </a:rPr>
              <a:t>: </a:t>
            </a:r>
            <a:r>
              <a:rPr lang="en-US" dirty="0" err="1">
                <a:solidFill>
                  <a:schemeClr val="accent6"/>
                </a:solidFill>
              </a:rPr>
              <a:t>GoStmt</a:t>
            </a:r>
            <a:r>
              <a:rPr lang="en-US" dirty="0">
                <a:solidFill>
                  <a:schemeClr val="accent6"/>
                </a:solidFill>
              </a:rPr>
              <a:t> | </a:t>
            </a:r>
            <a:r>
              <a:rPr lang="en-US" dirty="0" err="1">
                <a:solidFill>
                  <a:schemeClr val="accent6"/>
                </a:solidFill>
              </a:rPr>
              <a:t>OnBlock</a:t>
            </a:r>
            <a:endParaRPr lang="en-US" dirty="0">
              <a:solidFill>
                <a:schemeClr val="accent6"/>
              </a:solidFill>
            </a:endParaRPr>
          </a:p>
          <a:p>
            <a:r>
              <a:rPr lang="en-US" dirty="0" err="1">
                <a:solidFill>
                  <a:schemeClr val="accent6"/>
                </a:solidFill>
              </a:rPr>
              <a:t>OnBlock</a:t>
            </a:r>
            <a:r>
              <a:rPr lang="en-US" dirty="0">
                <a:solidFill>
                  <a:schemeClr val="accent6"/>
                </a:solidFill>
              </a:rPr>
              <a:t>: Block</a:t>
            </a:r>
          </a:p>
          <a:p>
            <a:r>
              <a:rPr lang="en-US" dirty="0" err="1">
                <a:solidFill>
                  <a:schemeClr val="accent6"/>
                </a:solidFill>
              </a:rPr>
              <a:t>DefEntry</a:t>
            </a:r>
            <a:r>
              <a:rPr lang="en-US" dirty="0">
                <a:solidFill>
                  <a:schemeClr val="accent6"/>
                </a:solidFill>
              </a:rPr>
              <a:t>: 'entry' '{' Block '}'</a:t>
            </a:r>
          </a:p>
          <a:p>
            <a:r>
              <a:rPr lang="en-US" dirty="0" err="1">
                <a:solidFill>
                  <a:schemeClr val="accent6"/>
                </a:solidFill>
              </a:rPr>
              <a:t>DefExit</a:t>
            </a:r>
            <a:r>
              <a:rPr lang="en-US" dirty="0">
                <a:solidFill>
                  <a:schemeClr val="accent6"/>
                </a:solidFill>
              </a:rPr>
              <a:t>: 'exit' '{' Block '}'</a:t>
            </a:r>
          </a:p>
          <a:p>
            <a:r>
              <a:rPr lang="en-US" dirty="0" err="1">
                <a:solidFill>
                  <a:schemeClr val="accent6"/>
                </a:solidFill>
              </a:rPr>
              <a:t>DefMember</a:t>
            </a:r>
            <a:r>
              <a:rPr lang="en-US" dirty="0">
                <a:solidFill>
                  <a:schemeClr val="accent6"/>
                </a:solidFill>
              </a:rPr>
              <a:t>: Type </a:t>
            </a:r>
            <a:r>
              <a:rPr lang="en-US" dirty="0" err="1">
                <a:solidFill>
                  <a:schemeClr val="accent6"/>
                </a:solidFill>
              </a:rPr>
              <a:t>VarName</a:t>
            </a:r>
            <a:r>
              <a:rPr lang="en-US" dirty="0">
                <a:solidFill>
                  <a:schemeClr val="accent6"/>
                </a:solidFill>
              </a:rPr>
              <a:t> '=' </a:t>
            </a:r>
            <a:r>
              <a:rPr lang="en-US" dirty="0" err="1">
                <a:solidFill>
                  <a:schemeClr val="accent6"/>
                </a:solidFill>
              </a:rPr>
              <a:t>ConstExpr</a:t>
            </a:r>
            <a:r>
              <a:rPr lang="en-US" dirty="0">
                <a:solidFill>
                  <a:schemeClr val="accent6"/>
                </a:solidFill>
              </a:rPr>
              <a:t> ';'</a:t>
            </a:r>
          </a:p>
          <a:p>
            <a:r>
              <a:rPr lang="en-US" dirty="0" err="1">
                <a:solidFill>
                  <a:schemeClr val="accent6"/>
                </a:solidFill>
              </a:rPr>
              <a:t>DefMethod</a:t>
            </a:r>
            <a:r>
              <a:rPr lang="en-US" dirty="0">
                <a:solidFill>
                  <a:schemeClr val="accent6"/>
                </a:solidFill>
              </a:rPr>
              <a:t>: '</a:t>
            </a:r>
            <a:r>
              <a:rPr lang="en-US" dirty="0" err="1">
                <a:solidFill>
                  <a:schemeClr val="accent6"/>
                </a:solidFill>
              </a:rPr>
              <a:t>func</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FormalFuncArgs</a:t>
            </a:r>
            <a:r>
              <a:rPr lang="en-US" dirty="0">
                <a:solidFill>
                  <a:schemeClr val="accent6"/>
                </a:solidFill>
              </a:rPr>
              <a:t> ['-&gt;' Type] Block</a:t>
            </a:r>
          </a:p>
          <a:p>
            <a:r>
              <a:rPr lang="en-US" dirty="0" err="1">
                <a:solidFill>
                  <a:schemeClr val="accent6"/>
                </a:solidFill>
              </a:rPr>
              <a:t>InitialState</a:t>
            </a:r>
            <a:r>
              <a:rPr lang="en-US" dirty="0">
                <a:solidFill>
                  <a:schemeClr val="accent6"/>
                </a:solidFill>
              </a:rPr>
              <a:t>: 'initial' </a:t>
            </a:r>
            <a:r>
              <a:rPr lang="en-US" dirty="0" err="1">
                <a:solidFill>
                  <a:schemeClr val="accent6"/>
                </a:solidFill>
              </a:rPr>
              <a:t>StateName</a:t>
            </a:r>
            <a:r>
              <a:rPr lang="en-US" dirty="0">
                <a:solidFill>
                  <a:schemeClr val="accent6"/>
                </a:solidFill>
              </a:rPr>
              <a:t> ';'</a:t>
            </a:r>
          </a:p>
          <a:p>
            <a:r>
              <a:rPr lang="en-US" dirty="0">
                <a:solidFill>
                  <a:schemeClr val="accent6"/>
                </a:solidFill>
              </a:rPr>
              <a:t>Block: '{' </a:t>
            </a:r>
            <a:r>
              <a:rPr lang="en-US" dirty="0" err="1">
                <a:solidFill>
                  <a:schemeClr val="accent6"/>
                </a:solidFill>
              </a:rPr>
              <a:t>Stmt</a:t>
            </a:r>
            <a:r>
              <a:rPr lang="en-US" dirty="0">
                <a:solidFill>
                  <a:schemeClr val="accent6"/>
                </a:solidFill>
              </a:rPr>
              <a:t>* '}'</a:t>
            </a:r>
          </a:p>
          <a:p>
            <a:endParaRPr lang="en-US" dirty="0">
              <a:solidFill>
                <a:schemeClr val="accent6"/>
              </a:solidFill>
            </a:endParaRPr>
          </a:p>
        </p:txBody>
      </p:sp>
      <p:sp>
        <p:nvSpPr>
          <p:cNvPr id="3" name="TextBox 2">
            <a:extLst>
              <a:ext uri="{FF2B5EF4-FFF2-40B4-BE49-F238E27FC236}">
                <a16:creationId xmlns:a16="http://schemas.microsoft.com/office/drawing/2014/main" id="{B858F0FF-E7DA-A608-2A18-8A71A92675D7}"/>
              </a:ext>
            </a:extLst>
          </p:cNvPr>
          <p:cNvSpPr txBox="1"/>
          <p:nvPr/>
        </p:nvSpPr>
        <p:spPr>
          <a:xfrm>
            <a:off x="4779481" y="691952"/>
            <a:ext cx="4429124" cy="4616648"/>
          </a:xfrm>
          <a:prstGeom prst="rect">
            <a:avLst/>
          </a:prstGeom>
          <a:noFill/>
        </p:spPr>
        <p:txBody>
          <a:bodyPr wrap="square" rtlCol="0">
            <a:spAutoFit/>
          </a:bodyPr>
          <a:lstStyle/>
          <a:p>
            <a:r>
              <a:rPr lang="en-US" dirty="0" err="1">
                <a:solidFill>
                  <a:schemeClr val="accent6"/>
                </a:solidFill>
              </a:rPr>
              <a:t>Stmt</a:t>
            </a:r>
            <a:r>
              <a:rPr lang="en-US" dirty="0">
                <a:solidFill>
                  <a:schemeClr val="accent6"/>
                </a:solidFill>
              </a:rPr>
              <a:t>: </a:t>
            </a:r>
            <a:r>
              <a:rPr lang="en-US" dirty="0" err="1">
                <a:solidFill>
                  <a:schemeClr val="accent6"/>
                </a:solidFill>
              </a:rPr>
              <a:t>IfStmt</a:t>
            </a:r>
            <a:r>
              <a:rPr lang="en-US" dirty="0">
                <a:solidFill>
                  <a:schemeClr val="accent6"/>
                </a:solidFill>
              </a:rPr>
              <a:t> | </a:t>
            </a:r>
            <a:r>
              <a:rPr lang="en-US" dirty="0" err="1">
                <a:solidFill>
                  <a:schemeClr val="accent6"/>
                </a:solidFill>
              </a:rPr>
              <a:t>WhileStmt</a:t>
            </a:r>
            <a:r>
              <a:rPr lang="en-US" dirty="0">
                <a:solidFill>
                  <a:schemeClr val="accent6"/>
                </a:solidFill>
              </a:rPr>
              <a:t> | </a:t>
            </a:r>
            <a:r>
              <a:rPr lang="en-US" dirty="0" err="1">
                <a:solidFill>
                  <a:schemeClr val="accent6"/>
                </a:solidFill>
              </a:rPr>
              <a:t>DecStmt</a:t>
            </a:r>
            <a:r>
              <a:rPr lang="en-US" dirty="0">
                <a:solidFill>
                  <a:schemeClr val="accent6"/>
                </a:solidFill>
              </a:rPr>
              <a:t> | </a:t>
            </a:r>
            <a:r>
              <a:rPr lang="en-US" dirty="0" err="1">
                <a:solidFill>
                  <a:schemeClr val="accent6"/>
                </a:solidFill>
              </a:rPr>
              <a:t>AssignStmt</a:t>
            </a:r>
            <a:r>
              <a:rPr lang="en-US" dirty="0">
                <a:solidFill>
                  <a:schemeClr val="accent6"/>
                </a:solidFill>
              </a:rPr>
              <a:t> | </a:t>
            </a:r>
            <a:r>
              <a:rPr lang="en-US" dirty="0" err="1">
                <a:solidFill>
                  <a:schemeClr val="accent6"/>
                </a:solidFill>
              </a:rPr>
              <a:t>ExitStmt</a:t>
            </a:r>
            <a:r>
              <a:rPr lang="en-US" dirty="0">
                <a:solidFill>
                  <a:schemeClr val="accent6"/>
                </a:solidFill>
              </a:rPr>
              <a:t> | </a:t>
            </a:r>
            <a:r>
              <a:rPr lang="en-US" dirty="0" err="1">
                <a:solidFill>
                  <a:schemeClr val="accent6"/>
                </a:solidFill>
              </a:rPr>
              <a:t>ApplyStmt</a:t>
            </a:r>
            <a:r>
              <a:rPr lang="en-US" dirty="0">
                <a:solidFill>
                  <a:schemeClr val="accent6"/>
                </a:solidFill>
              </a:rPr>
              <a:t> | </a:t>
            </a:r>
            <a:r>
              <a:rPr lang="en-US" dirty="0" err="1">
                <a:solidFill>
                  <a:schemeClr val="accent6"/>
                </a:solidFill>
              </a:rPr>
              <a:t>SendStmt</a:t>
            </a:r>
            <a:r>
              <a:rPr lang="en-US" dirty="0">
                <a:solidFill>
                  <a:schemeClr val="accent6"/>
                </a:solidFill>
              </a:rPr>
              <a:t> | </a:t>
            </a:r>
            <a:r>
              <a:rPr lang="en-US" dirty="0" err="1">
                <a:solidFill>
                  <a:schemeClr val="accent6"/>
                </a:solidFill>
              </a:rPr>
              <a:t>PrintStmt</a:t>
            </a:r>
            <a:r>
              <a:rPr lang="en-US" dirty="0">
                <a:solidFill>
                  <a:schemeClr val="accent6"/>
                </a:solidFill>
              </a:rPr>
              <a:t> | </a:t>
            </a:r>
            <a:r>
              <a:rPr lang="en-US" dirty="0" err="1">
                <a:solidFill>
                  <a:schemeClr val="accent6"/>
                </a:solidFill>
              </a:rPr>
              <a:t>PrintlnStmt</a:t>
            </a:r>
            <a:endParaRPr lang="en-US" dirty="0">
              <a:solidFill>
                <a:schemeClr val="accent6"/>
              </a:solidFill>
            </a:endParaRPr>
          </a:p>
          <a:p>
            <a:r>
              <a:rPr lang="en-US" dirty="0" err="1">
                <a:solidFill>
                  <a:schemeClr val="accent6"/>
                </a:solidFill>
              </a:rPr>
              <a:t>DefEvent</a:t>
            </a:r>
            <a:r>
              <a:rPr lang="en-US" dirty="0">
                <a:solidFill>
                  <a:schemeClr val="accent6"/>
                </a:solidFill>
              </a:rPr>
              <a:t>: 'event' </a:t>
            </a:r>
            <a:r>
              <a:rPr lang="en-US" dirty="0" err="1">
                <a:solidFill>
                  <a:schemeClr val="accent6"/>
                </a:solidFill>
              </a:rPr>
              <a:t>EventName</a:t>
            </a:r>
            <a:r>
              <a:rPr lang="en-US" dirty="0">
                <a:solidFill>
                  <a:schemeClr val="accent6"/>
                </a:solidFill>
              </a:rPr>
              <a:t> '{' [Type (',' Type )*] }' ';'</a:t>
            </a:r>
          </a:p>
          <a:p>
            <a:r>
              <a:rPr lang="en-US" dirty="0" err="1">
                <a:solidFill>
                  <a:schemeClr val="accent6"/>
                </a:solidFill>
              </a:rPr>
              <a:t>DefFunc</a:t>
            </a:r>
            <a:r>
              <a:rPr lang="en-US" dirty="0">
                <a:solidFill>
                  <a:schemeClr val="accent6"/>
                </a:solidFill>
              </a:rPr>
              <a:t>: '</a:t>
            </a:r>
            <a:r>
              <a:rPr lang="en-US" dirty="0" err="1">
                <a:solidFill>
                  <a:schemeClr val="accent6"/>
                </a:solidFill>
              </a:rPr>
              <a:t>func</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FormalFuncArgs</a:t>
            </a:r>
            <a:r>
              <a:rPr lang="en-US" dirty="0">
                <a:solidFill>
                  <a:schemeClr val="accent6"/>
                </a:solidFill>
              </a:rPr>
              <a:t> ['-&gt;' Type] Block</a:t>
            </a:r>
          </a:p>
          <a:p>
            <a:r>
              <a:rPr lang="en-US" dirty="0" err="1">
                <a:solidFill>
                  <a:schemeClr val="accent6"/>
                </a:solidFill>
              </a:rPr>
              <a:t>DefGlobalConst</a:t>
            </a:r>
            <a:r>
              <a:rPr lang="en-US" dirty="0">
                <a:solidFill>
                  <a:schemeClr val="accent6"/>
                </a:solidFill>
              </a:rPr>
              <a:t>: 'const' Type </a:t>
            </a:r>
            <a:r>
              <a:rPr lang="en-US" dirty="0" err="1">
                <a:solidFill>
                  <a:schemeClr val="accent6"/>
                </a:solidFill>
              </a:rPr>
              <a:t>VarName</a:t>
            </a:r>
            <a:r>
              <a:rPr lang="en-US" dirty="0">
                <a:solidFill>
                  <a:schemeClr val="accent6"/>
                </a:solidFill>
              </a:rPr>
              <a:t> '=' </a:t>
            </a:r>
            <a:r>
              <a:rPr lang="en-US" dirty="0" err="1">
                <a:solidFill>
                  <a:schemeClr val="accent6"/>
                </a:solidFill>
              </a:rPr>
              <a:t>ConstExpr</a:t>
            </a:r>
            <a:r>
              <a:rPr lang="en-US" dirty="0">
                <a:solidFill>
                  <a:schemeClr val="accent6"/>
                </a:solidFill>
              </a:rPr>
              <a:t> ';'</a:t>
            </a:r>
          </a:p>
          <a:p>
            <a:r>
              <a:rPr lang="en-US" dirty="0" err="1">
                <a:solidFill>
                  <a:schemeClr val="accent6"/>
                </a:solidFill>
              </a:rPr>
              <a:t>ExitStmt</a:t>
            </a:r>
            <a:r>
              <a:rPr lang="en-US" dirty="0">
                <a:solidFill>
                  <a:schemeClr val="accent6"/>
                </a:solidFill>
              </a:rPr>
              <a:t>: 'exit' '(' NUMBER ')' ';'</a:t>
            </a:r>
          </a:p>
          <a:p>
            <a:r>
              <a:rPr lang="en-US" dirty="0" err="1">
                <a:solidFill>
                  <a:schemeClr val="accent6"/>
                </a:solidFill>
              </a:rPr>
              <a:t>ReturnStmt</a:t>
            </a:r>
            <a:r>
              <a:rPr lang="en-US" dirty="0">
                <a:solidFill>
                  <a:schemeClr val="accent6"/>
                </a:solidFill>
              </a:rPr>
              <a:t>: 'return' Expr ';'</a:t>
            </a:r>
          </a:p>
          <a:p>
            <a:r>
              <a:rPr lang="en-US" dirty="0" err="1">
                <a:solidFill>
                  <a:schemeClr val="accent6"/>
                </a:solidFill>
              </a:rPr>
              <a:t>DecStmt</a:t>
            </a:r>
            <a:r>
              <a:rPr lang="en-US" dirty="0">
                <a:solidFill>
                  <a:schemeClr val="accent6"/>
                </a:solidFill>
              </a:rPr>
              <a:t>: Type </a:t>
            </a:r>
            <a:r>
              <a:rPr lang="en-US" dirty="0" err="1">
                <a:solidFill>
                  <a:schemeClr val="accent6"/>
                </a:solidFill>
              </a:rPr>
              <a:t>VarName</a:t>
            </a:r>
            <a:r>
              <a:rPr lang="en-US" dirty="0">
                <a:solidFill>
                  <a:schemeClr val="accent6"/>
                </a:solidFill>
              </a:rPr>
              <a:t> '=' Expr ';'</a:t>
            </a:r>
          </a:p>
          <a:p>
            <a:r>
              <a:rPr lang="en-US" dirty="0" err="1">
                <a:solidFill>
                  <a:schemeClr val="accent6"/>
                </a:solidFill>
              </a:rPr>
              <a:t>AssignStmt</a:t>
            </a:r>
            <a:r>
              <a:rPr lang="en-US" dirty="0">
                <a:solidFill>
                  <a:schemeClr val="accent6"/>
                </a:solidFill>
              </a:rPr>
              <a:t>: </a:t>
            </a:r>
            <a:r>
              <a:rPr lang="en-US" dirty="0" err="1">
                <a:solidFill>
                  <a:schemeClr val="accent6"/>
                </a:solidFill>
              </a:rPr>
              <a:t>VarName</a:t>
            </a:r>
            <a:r>
              <a:rPr lang="en-US" dirty="0">
                <a:solidFill>
                  <a:schemeClr val="accent6"/>
                </a:solidFill>
              </a:rPr>
              <a:t> '=' Expr ';'</a:t>
            </a:r>
          </a:p>
          <a:p>
            <a:r>
              <a:rPr lang="en-US" dirty="0" err="1">
                <a:solidFill>
                  <a:schemeClr val="accent6"/>
                </a:solidFill>
              </a:rPr>
              <a:t>ApplyStmt</a:t>
            </a:r>
            <a:r>
              <a:rPr lang="en-US" dirty="0">
                <a:solidFill>
                  <a:schemeClr val="accent6"/>
                </a:solidFill>
              </a:rPr>
              <a:t>: </a:t>
            </a:r>
            <a:r>
              <a:rPr lang="en-US" dirty="0" err="1">
                <a:solidFill>
                  <a:schemeClr val="accent6"/>
                </a:solidFill>
              </a:rPr>
              <a:t>ApplyExpr</a:t>
            </a:r>
            <a:r>
              <a:rPr lang="en-US" dirty="0">
                <a:solidFill>
                  <a:schemeClr val="accent6"/>
                </a:solidFill>
              </a:rPr>
              <a:t> ';'</a:t>
            </a:r>
          </a:p>
          <a:p>
            <a:r>
              <a:rPr lang="en-US" dirty="0" err="1">
                <a:solidFill>
                  <a:schemeClr val="accent6"/>
                </a:solidFill>
              </a:rPr>
              <a:t>SendStmt</a:t>
            </a:r>
            <a:r>
              <a:rPr lang="en-US" dirty="0">
                <a:solidFill>
                  <a:schemeClr val="accent6"/>
                </a:solidFill>
              </a:rPr>
              <a:t> : </a:t>
            </a:r>
            <a:r>
              <a:rPr lang="en-US" dirty="0" err="1">
                <a:solidFill>
                  <a:schemeClr val="accent6"/>
                </a:solidFill>
              </a:rPr>
              <a:t>HSMName</a:t>
            </a:r>
            <a:r>
              <a:rPr lang="en-US" dirty="0">
                <a:solidFill>
                  <a:schemeClr val="accent6"/>
                </a:solidFill>
              </a:rPr>
              <a:t> '!' </a:t>
            </a:r>
            <a:r>
              <a:rPr lang="en-US" dirty="0" err="1">
                <a:solidFill>
                  <a:schemeClr val="accent6"/>
                </a:solidFill>
              </a:rPr>
              <a:t>EventName</a:t>
            </a:r>
            <a:r>
              <a:rPr lang="en-US" dirty="0">
                <a:solidFill>
                  <a:schemeClr val="accent6"/>
                </a:solidFill>
              </a:rPr>
              <a:t> </a:t>
            </a:r>
            <a:r>
              <a:rPr lang="en-US" dirty="0" err="1">
                <a:solidFill>
                  <a:schemeClr val="accent6"/>
                </a:solidFill>
              </a:rPr>
              <a:t>ExprListCurly</a:t>
            </a:r>
            <a:r>
              <a:rPr lang="en-US" dirty="0">
                <a:solidFill>
                  <a:schemeClr val="accent6"/>
                </a:solidFill>
              </a:rPr>
              <a:t> ';'</a:t>
            </a:r>
          </a:p>
          <a:p>
            <a:r>
              <a:rPr lang="en-US" dirty="0" err="1">
                <a:solidFill>
                  <a:schemeClr val="accent6"/>
                </a:solidFill>
              </a:rPr>
              <a:t>PrintStmt</a:t>
            </a:r>
            <a:r>
              <a:rPr lang="en-US" dirty="0">
                <a:solidFill>
                  <a:schemeClr val="accent6"/>
                </a:solidFill>
              </a:rPr>
              <a:t> : 'print' </a:t>
            </a:r>
            <a:r>
              <a:rPr lang="en-US" dirty="0" err="1">
                <a:solidFill>
                  <a:schemeClr val="accent6"/>
                </a:solidFill>
              </a:rPr>
              <a:t>ExprListParen</a:t>
            </a:r>
            <a:r>
              <a:rPr lang="en-US" dirty="0">
                <a:solidFill>
                  <a:schemeClr val="accent6"/>
                </a:solidFill>
              </a:rPr>
              <a:t> ';'</a:t>
            </a:r>
          </a:p>
          <a:p>
            <a:r>
              <a:rPr lang="en-US" dirty="0" err="1">
                <a:solidFill>
                  <a:schemeClr val="accent6"/>
                </a:solidFill>
              </a:rPr>
              <a:t>PrintlnStmt</a:t>
            </a:r>
            <a:r>
              <a:rPr lang="en-US" dirty="0">
                <a:solidFill>
                  <a:schemeClr val="accent6"/>
                </a:solidFill>
              </a:rPr>
              <a:t> : '</a:t>
            </a:r>
            <a:r>
              <a:rPr lang="en-US" dirty="0" err="1">
                <a:solidFill>
                  <a:schemeClr val="accent6"/>
                </a:solidFill>
              </a:rPr>
              <a:t>println</a:t>
            </a:r>
            <a:r>
              <a:rPr lang="en-US" dirty="0">
                <a:solidFill>
                  <a:schemeClr val="accent6"/>
                </a:solidFill>
              </a:rPr>
              <a:t>' </a:t>
            </a:r>
            <a:r>
              <a:rPr lang="en-US" dirty="0" err="1">
                <a:solidFill>
                  <a:schemeClr val="accent6"/>
                </a:solidFill>
              </a:rPr>
              <a:t>ExprListParen</a:t>
            </a:r>
            <a:r>
              <a:rPr lang="en-US" dirty="0">
                <a:solidFill>
                  <a:schemeClr val="accent6"/>
                </a:solidFill>
              </a:rPr>
              <a:t> ';'</a:t>
            </a:r>
          </a:p>
          <a:p>
            <a:r>
              <a:rPr lang="en-US" dirty="0" err="1">
                <a:solidFill>
                  <a:schemeClr val="accent6"/>
                </a:solidFill>
              </a:rPr>
              <a:t>FormalFuncArgs</a:t>
            </a:r>
            <a:r>
              <a:rPr lang="en-US" dirty="0">
                <a:solidFill>
                  <a:schemeClr val="accent6"/>
                </a:solidFill>
              </a:rPr>
              <a:t> : '(' [Type </a:t>
            </a:r>
            <a:r>
              <a:rPr lang="en-US" dirty="0" err="1">
                <a:solidFill>
                  <a:schemeClr val="accent6"/>
                </a:solidFill>
              </a:rPr>
              <a:t>VarName</a:t>
            </a:r>
            <a:r>
              <a:rPr lang="en-US" dirty="0">
                <a:solidFill>
                  <a:schemeClr val="accent6"/>
                </a:solidFill>
              </a:rPr>
              <a:t> (',' Type </a:t>
            </a:r>
            <a:r>
              <a:rPr lang="en-US" dirty="0" err="1">
                <a:solidFill>
                  <a:schemeClr val="accent6"/>
                </a:solidFill>
              </a:rPr>
              <a:t>VarName</a:t>
            </a:r>
            <a:r>
              <a:rPr lang="en-US" dirty="0">
                <a:solidFill>
                  <a:schemeClr val="accent6"/>
                </a:solidFill>
              </a:rPr>
              <a:t>)*] ')'</a:t>
            </a:r>
          </a:p>
          <a:p>
            <a:r>
              <a:rPr lang="en-US" dirty="0" err="1">
                <a:solidFill>
                  <a:schemeClr val="accent6"/>
                </a:solidFill>
              </a:rPr>
              <a:t>ExprListParen</a:t>
            </a:r>
            <a:r>
              <a:rPr lang="en-US" dirty="0">
                <a:solidFill>
                  <a:schemeClr val="accent6"/>
                </a:solidFill>
              </a:rPr>
              <a:t> :'(' [Expr (',' Expr)*] ')'</a:t>
            </a:r>
          </a:p>
          <a:p>
            <a:r>
              <a:rPr lang="en-US" dirty="0" err="1">
                <a:solidFill>
                  <a:schemeClr val="accent6"/>
                </a:solidFill>
              </a:rPr>
              <a:t>ExprListCurly</a:t>
            </a:r>
            <a:r>
              <a:rPr lang="en-US" dirty="0">
                <a:solidFill>
                  <a:schemeClr val="accent6"/>
                </a:solidFill>
              </a:rPr>
              <a:t> :'{' [Expr (',' Expr)*] '}'</a:t>
            </a:r>
          </a:p>
          <a:p>
            <a:endParaRPr lang="en-US" dirty="0"/>
          </a:p>
        </p:txBody>
      </p:sp>
      <p:sp>
        <p:nvSpPr>
          <p:cNvPr id="5" name="TextBox 4">
            <a:extLst>
              <a:ext uri="{FF2B5EF4-FFF2-40B4-BE49-F238E27FC236}">
                <a16:creationId xmlns:a16="http://schemas.microsoft.com/office/drawing/2014/main" id="{D04A21A2-7B18-5B89-F5D6-049F1453F38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51</a:t>
            </a:fld>
            <a:endParaRPr lang="en-US" dirty="0"/>
          </a:p>
        </p:txBody>
      </p:sp>
    </p:spTree>
    <p:extLst>
      <p:ext uri="{BB962C8B-B14F-4D97-AF65-F5344CB8AC3E}">
        <p14:creationId xmlns:p14="http://schemas.microsoft.com/office/powerpoint/2010/main" val="23249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74D4-E8A2-3AD7-3125-86C08B84238D}"/>
              </a:ext>
            </a:extLst>
          </p:cNvPr>
          <p:cNvSpPr>
            <a:spLocks noGrp="1"/>
          </p:cNvSpPr>
          <p:nvPr>
            <p:ph type="title"/>
          </p:nvPr>
        </p:nvSpPr>
        <p:spPr>
          <a:xfrm>
            <a:off x="720000" y="0"/>
            <a:ext cx="7704000" cy="628650"/>
          </a:xfrm>
        </p:spPr>
        <p:txBody>
          <a:bodyPr/>
          <a:lstStyle/>
          <a:p>
            <a:r>
              <a:rPr lang="en-US" dirty="0"/>
              <a:t>Proteus Grammar – Pt. 2</a:t>
            </a:r>
          </a:p>
        </p:txBody>
      </p:sp>
      <p:sp>
        <p:nvSpPr>
          <p:cNvPr id="4" name="TextBox 3">
            <a:extLst>
              <a:ext uri="{FF2B5EF4-FFF2-40B4-BE49-F238E27FC236}">
                <a16:creationId xmlns:a16="http://schemas.microsoft.com/office/drawing/2014/main" id="{EDB8D47C-59DC-8A58-528A-65467AD95D4C}"/>
              </a:ext>
            </a:extLst>
          </p:cNvPr>
          <p:cNvSpPr txBox="1"/>
          <p:nvPr/>
        </p:nvSpPr>
        <p:spPr>
          <a:xfrm>
            <a:off x="0" y="957739"/>
            <a:ext cx="5276850" cy="4185761"/>
          </a:xfrm>
          <a:prstGeom prst="rect">
            <a:avLst/>
          </a:prstGeom>
          <a:noFill/>
        </p:spPr>
        <p:txBody>
          <a:bodyPr wrap="square">
            <a:spAutoFit/>
          </a:bodyPr>
          <a:lstStyle/>
          <a:p>
            <a:r>
              <a:rPr lang="en-US" dirty="0">
                <a:solidFill>
                  <a:schemeClr val="accent6"/>
                </a:solidFill>
              </a:rPr>
              <a:t>Type: 'int' | 'string' | 'bool' | '</a:t>
            </a:r>
            <a:r>
              <a:rPr lang="en-US" dirty="0" err="1">
                <a:solidFill>
                  <a:schemeClr val="accent6"/>
                </a:solidFill>
              </a:rPr>
              <a:t>actorname</a:t>
            </a:r>
            <a:r>
              <a:rPr lang="en-US" dirty="0">
                <a:solidFill>
                  <a:schemeClr val="accent6"/>
                </a:solidFill>
              </a:rPr>
              <a:t>' | '</a:t>
            </a:r>
            <a:r>
              <a:rPr lang="en-US" dirty="0" err="1">
                <a:solidFill>
                  <a:schemeClr val="accent6"/>
                </a:solidFill>
              </a:rPr>
              <a:t>statename</a:t>
            </a:r>
            <a:r>
              <a:rPr lang="en-US" dirty="0">
                <a:solidFill>
                  <a:schemeClr val="accent6"/>
                </a:solidFill>
              </a:rPr>
              <a:t>' | '</a:t>
            </a:r>
            <a:r>
              <a:rPr lang="en-US" dirty="0" err="1">
                <a:solidFill>
                  <a:schemeClr val="accent6"/>
                </a:solidFill>
              </a:rPr>
              <a:t>eventname</a:t>
            </a:r>
            <a:r>
              <a:rPr lang="en-US" dirty="0">
                <a:solidFill>
                  <a:schemeClr val="accent6"/>
                </a:solidFill>
              </a:rPr>
              <a:t>'</a:t>
            </a:r>
          </a:p>
          <a:p>
            <a:r>
              <a:rPr lang="en-US" dirty="0" err="1">
                <a:solidFill>
                  <a:schemeClr val="accent6"/>
                </a:solidFill>
              </a:rPr>
              <a:t>GoStmt</a:t>
            </a:r>
            <a:r>
              <a:rPr lang="en-US" dirty="0">
                <a:solidFill>
                  <a:schemeClr val="accent6"/>
                </a:solidFill>
              </a:rPr>
              <a:t>: </a:t>
            </a:r>
            <a:r>
              <a:rPr lang="en-US" dirty="0" err="1">
                <a:solidFill>
                  <a:schemeClr val="accent6"/>
                </a:solidFill>
              </a:rPr>
              <a:t>JustGoStmt</a:t>
            </a:r>
            <a:r>
              <a:rPr lang="en-US" dirty="0">
                <a:solidFill>
                  <a:schemeClr val="accent6"/>
                </a:solidFill>
              </a:rPr>
              <a:t> | </a:t>
            </a:r>
            <a:r>
              <a:rPr lang="en-US" dirty="0" err="1">
                <a:solidFill>
                  <a:schemeClr val="accent6"/>
                </a:solidFill>
              </a:rPr>
              <a:t>GoIfStmt</a:t>
            </a:r>
            <a:endParaRPr lang="en-US" dirty="0">
              <a:solidFill>
                <a:schemeClr val="accent6"/>
              </a:solidFill>
            </a:endParaRPr>
          </a:p>
          <a:p>
            <a:r>
              <a:rPr lang="en-US" dirty="0" err="1">
                <a:solidFill>
                  <a:schemeClr val="accent6"/>
                </a:solidFill>
              </a:rPr>
              <a:t>JustGoStmt</a:t>
            </a:r>
            <a:r>
              <a:rPr lang="en-US" dirty="0">
                <a:solidFill>
                  <a:schemeClr val="accent6"/>
                </a:solidFill>
              </a:rPr>
              <a:t>: 'go' </a:t>
            </a:r>
            <a:r>
              <a:rPr lang="en-US" dirty="0" err="1">
                <a:solidFill>
                  <a:schemeClr val="accent6"/>
                </a:solidFill>
              </a:rPr>
              <a:t>StateName</a:t>
            </a:r>
            <a:r>
              <a:rPr lang="en-US" dirty="0">
                <a:solidFill>
                  <a:schemeClr val="accent6"/>
                </a:solidFill>
              </a:rPr>
              <a:t> Block</a:t>
            </a:r>
          </a:p>
          <a:p>
            <a:r>
              <a:rPr lang="en-US" dirty="0" err="1">
                <a:solidFill>
                  <a:schemeClr val="accent6"/>
                </a:solidFill>
              </a:rPr>
              <a:t>GoIfStmt</a:t>
            </a:r>
            <a:r>
              <a:rPr lang="en-US" dirty="0">
                <a:solidFill>
                  <a:schemeClr val="accent6"/>
                </a:solidFill>
              </a:rPr>
              <a:t>: '</a:t>
            </a:r>
            <a:r>
              <a:rPr lang="en-US" dirty="0" err="1">
                <a:solidFill>
                  <a:schemeClr val="accent6"/>
                </a:solidFill>
              </a:rPr>
              <a:t>goif</a:t>
            </a:r>
            <a:r>
              <a:rPr lang="en-US" dirty="0">
                <a:solidFill>
                  <a:schemeClr val="accent6"/>
                </a:solidFill>
              </a:rPr>
              <a:t>' </a:t>
            </a:r>
            <a:r>
              <a:rPr lang="en-US" dirty="0" err="1">
                <a:solidFill>
                  <a:schemeClr val="accent6"/>
                </a:solidFill>
              </a:rPr>
              <a:t>ParenExpr</a:t>
            </a:r>
            <a:r>
              <a:rPr lang="en-US" dirty="0">
                <a:solidFill>
                  <a:schemeClr val="accent6"/>
                </a:solidFill>
              </a:rPr>
              <a:t> </a:t>
            </a:r>
            <a:r>
              <a:rPr lang="en-US" dirty="0" err="1">
                <a:solidFill>
                  <a:schemeClr val="accent6"/>
                </a:solidFill>
              </a:rPr>
              <a:t>StateName</a:t>
            </a:r>
            <a:r>
              <a:rPr lang="en-US" dirty="0">
                <a:solidFill>
                  <a:schemeClr val="accent6"/>
                </a:solidFill>
              </a:rPr>
              <a:t> Block ['else' (</a:t>
            </a:r>
            <a:r>
              <a:rPr lang="en-US" dirty="0" err="1">
                <a:solidFill>
                  <a:schemeClr val="accent6"/>
                </a:solidFill>
              </a:rPr>
              <a:t>GoIfStmt</a:t>
            </a:r>
            <a:r>
              <a:rPr lang="en-US" dirty="0">
                <a:solidFill>
                  <a:schemeClr val="accent6"/>
                </a:solidFill>
              </a:rPr>
              <a:t> | </a:t>
            </a:r>
            <a:r>
              <a:rPr lang="en-US" dirty="0" err="1">
                <a:solidFill>
                  <a:schemeClr val="accent6"/>
                </a:solidFill>
              </a:rPr>
              <a:t>ElseGoStmt</a:t>
            </a:r>
            <a:r>
              <a:rPr lang="en-US" dirty="0">
                <a:solidFill>
                  <a:schemeClr val="accent6"/>
                </a:solidFill>
              </a:rPr>
              <a:t>)]</a:t>
            </a:r>
          </a:p>
          <a:p>
            <a:r>
              <a:rPr lang="en-US" dirty="0" err="1">
                <a:solidFill>
                  <a:schemeClr val="accent6"/>
                </a:solidFill>
              </a:rPr>
              <a:t>ElseGoStmt</a:t>
            </a:r>
            <a:r>
              <a:rPr lang="en-US" dirty="0">
                <a:solidFill>
                  <a:schemeClr val="accent6"/>
                </a:solidFill>
              </a:rPr>
              <a:t>: 'go' </a:t>
            </a:r>
            <a:r>
              <a:rPr lang="en-US" dirty="0" err="1">
                <a:solidFill>
                  <a:schemeClr val="accent6"/>
                </a:solidFill>
              </a:rPr>
              <a:t>StateName</a:t>
            </a:r>
            <a:r>
              <a:rPr lang="en-US" dirty="0">
                <a:solidFill>
                  <a:schemeClr val="accent6"/>
                </a:solidFill>
              </a:rPr>
              <a:t> Block</a:t>
            </a:r>
          </a:p>
          <a:p>
            <a:r>
              <a:rPr lang="en-US" dirty="0" err="1">
                <a:solidFill>
                  <a:schemeClr val="accent6"/>
                </a:solidFill>
              </a:rPr>
              <a:t>IfStmt</a:t>
            </a:r>
            <a:r>
              <a:rPr lang="en-US" dirty="0">
                <a:solidFill>
                  <a:schemeClr val="accent6"/>
                </a:solidFill>
              </a:rPr>
              <a:t>: 'if' </a:t>
            </a:r>
            <a:r>
              <a:rPr lang="en-US" dirty="0" err="1">
                <a:solidFill>
                  <a:schemeClr val="accent6"/>
                </a:solidFill>
              </a:rPr>
              <a:t>ParenExpr</a:t>
            </a:r>
            <a:r>
              <a:rPr lang="en-US" dirty="0">
                <a:solidFill>
                  <a:schemeClr val="accent6"/>
                </a:solidFill>
              </a:rPr>
              <a:t> Block ['else' (</a:t>
            </a:r>
            <a:r>
              <a:rPr lang="en-US" dirty="0" err="1">
                <a:solidFill>
                  <a:schemeClr val="accent6"/>
                </a:solidFill>
              </a:rPr>
              <a:t>IfStmt</a:t>
            </a:r>
            <a:r>
              <a:rPr lang="en-US" dirty="0">
                <a:solidFill>
                  <a:schemeClr val="accent6"/>
                </a:solidFill>
              </a:rPr>
              <a:t> | Block)] </a:t>
            </a:r>
          </a:p>
          <a:p>
            <a:r>
              <a:rPr lang="en-US" dirty="0" err="1">
                <a:solidFill>
                  <a:schemeClr val="accent6"/>
                </a:solidFill>
              </a:rPr>
              <a:t>WhileStmt</a:t>
            </a:r>
            <a:r>
              <a:rPr lang="en-US" dirty="0">
                <a:solidFill>
                  <a:schemeClr val="accent6"/>
                </a:solidFill>
              </a:rPr>
              <a:t>: 'while' </a:t>
            </a:r>
            <a:r>
              <a:rPr lang="en-US" dirty="0" err="1">
                <a:solidFill>
                  <a:schemeClr val="accent6"/>
                </a:solidFill>
              </a:rPr>
              <a:t>ParenExpr</a:t>
            </a:r>
            <a:r>
              <a:rPr lang="en-US" dirty="0">
                <a:solidFill>
                  <a:schemeClr val="accent6"/>
                </a:solidFill>
              </a:rPr>
              <a:t> Block </a:t>
            </a:r>
          </a:p>
          <a:p>
            <a:r>
              <a:rPr lang="en-US" dirty="0" err="1">
                <a:solidFill>
                  <a:schemeClr val="accent6"/>
                </a:solidFill>
              </a:rPr>
              <a:t>ParenExpr</a:t>
            </a:r>
            <a:r>
              <a:rPr lang="en-US" dirty="0">
                <a:solidFill>
                  <a:schemeClr val="accent6"/>
                </a:solidFill>
              </a:rPr>
              <a:t>: '(' Expr ')' </a:t>
            </a:r>
          </a:p>
          <a:p>
            <a:r>
              <a:rPr lang="en-US" dirty="0" err="1">
                <a:solidFill>
                  <a:schemeClr val="accent6"/>
                </a:solidFill>
              </a:rPr>
              <a:t>ConstExpr</a:t>
            </a:r>
            <a:r>
              <a:rPr lang="en-US" dirty="0">
                <a:solidFill>
                  <a:schemeClr val="accent6"/>
                </a:solidFill>
              </a:rPr>
              <a:t>: </a:t>
            </a:r>
            <a:r>
              <a:rPr lang="en-US" dirty="0" err="1">
                <a:solidFill>
                  <a:schemeClr val="accent6"/>
                </a:solidFill>
              </a:rPr>
              <a:t>IntExpr</a:t>
            </a:r>
            <a:r>
              <a:rPr lang="en-US" dirty="0">
                <a:solidFill>
                  <a:schemeClr val="accent6"/>
                </a:solidFill>
              </a:rPr>
              <a:t> | </a:t>
            </a:r>
            <a:r>
              <a:rPr lang="en-US" dirty="0" err="1">
                <a:solidFill>
                  <a:schemeClr val="accent6"/>
                </a:solidFill>
              </a:rPr>
              <a:t>BoolExpr</a:t>
            </a:r>
            <a:r>
              <a:rPr lang="en-US" dirty="0">
                <a:solidFill>
                  <a:schemeClr val="accent6"/>
                </a:solidFill>
              </a:rPr>
              <a:t> | </a:t>
            </a:r>
            <a:r>
              <a:rPr lang="en-US" dirty="0" err="1">
                <a:solidFill>
                  <a:schemeClr val="accent6"/>
                </a:solidFill>
              </a:rPr>
              <a:t>StrExpr</a:t>
            </a:r>
            <a:endParaRPr lang="en-US" dirty="0">
              <a:solidFill>
                <a:schemeClr val="accent6"/>
              </a:solidFill>
            </a:endParaRPr>
          </a:p>
          <a:p>
            <a:r>
              <a:rPr lang="en-US" dirty="0">
                <a:solidFill>
                  <a:schemeClr val="accent6"/>
                </a:solidFill>
              </a:rPr>
              <a:t>Expr: </a:t>
            </a:r>
            <a:r>
              <a:rPr lang="en-US" dirty="0" err="1">
                <a:solidFill>
                  <a:schemeClr val="accent6"/>
                </a:solidFill>
              </a:rPr>
              <a:t>ValExpr</a:t>
            </a:r>
            <a:r>
              <a:rPr lang="en-US" dirty="0">
                <a:solidFill>
                  <a:schemeClr val="accent6"/>
                </a:solidFill>
              </a:rPr>
              <a:t> | </a:t>
            </a:r>
            <a:r>
              <a:rPr lang="en-US" dirty="0" err="1">
                <a:solidFill>
                  <a:schemeClr val="accent6"/>
                </a:solidFill>
              </a:rPr>
              <a:t>BinOpExpr</a:t>
            </a:r>
            <a:r>
              <a:rPr lang="en-US" dirty="0">
                <a:solidFill>
                  <a:schemeClr val="accent6"/>
                </a:solidFill>
              </a:rPr>
              <a:t> | </a:t>
            </a:r>
            <a:r>
              <a:rPr lang="en-US" dirty="0" err="1">
                <a:solidFill>
                  <a:schemeClr val="accent6"/>
                </a:solidFill>
              </a:rPr>
              <a:t>ApplyExpr</a:t>
            </a:r>
            <a:endParaRPr lang="en-US" dirty="0">
              <a:solidFill>
                <a:schemeClr val="accent6"/>
              </a:solidFill>
            </a:endParaRPr>
          </a:p>
          <a:p>
            <a:r>
              <a:rPr lang="en-US" dirty="0" err="1">
                <a:solidFill>
                  <a:schemeClr val="accent6"/>
                </a:solidFill>
              </a:rPr>
              <a:t>BinOpExpr</a:t>
            </a:r>
            <a:r>
              <a:rPr lang="en-US" dirty="0">
                <a:solidFill>
                  <a:schemeClr val="accent6"/>
                </a:solidFill>
              </a:rPr>
              <a:t>: </a:t>
            </a:r>
            <a:r>
              <a:rPr lang="en-US" dirty="0" err="1">
                <a:solidFill>
                  <a:schemeClr val="accent6"/>
                </a:solidFill>
              </a:rPr>
              <a:t>ValExpr</a:t>
            </a:r>
            <a:r>
              <a:rPr lang="en-US" dirty="0">
                <a:solidFill>
                  <a:schemeClr val="accent6"/>
                </a:solidFill>
              </a:rPr>
              <a:t> </a:t>
            </a:r>
            <a:r>
              <a:rPr lang="en-US" dirty="0" err="1">
                <a:solidFill>
                  <a:schemeClr val="accent6"/>
                </a:solidFill>
              </a:rPr>
              <a:t>BinOp</a:t>
            </a:r>
            <a:r>
              <a:rPr lang="en-US" dirty="0">
                <a:solidFill>
                  <a:schemeClr val="accent6"/>
                </a:solidFill>
              </a:rPr>
              <a:t> Expr </a:t>
            </a:r>
          </a:p>
          <a:p>
            <a:r>
              <a:rPr lang="en-US" dirty="0" err="1">
                <a:solidFill>
                  <a:schemeClr val="accent6"/>
                </a:solidFill>
              </a:rPr>
              <a:t>BinOp</a:t>
            </a:r>
            <a:r>
              <a:rPr lang="en-US" dirty="0">
                <a:solidFill>
                  <a:schemeClr val="accent6"/>
                </a:solidFill>
              </a:rPr>
              <a:t>: '*' | '/' | '%' | '+' | '-' | '&lt;&lt;' | '&gt;&gt;' | '&lt;' | '&gt;' | '&lt;=' | '&gt;=' | '==' | '!=' | '^' | '&amp;&amp;' | '||' | '*=' | '/=' | '%=' | '+=' | '-=' | '&lt;&lt;=' | '&gt;&gt;=' | '^='</a:t>
            </a:r>
          </a:p>
          <a:p>
            <a:r>
              <a:rPr lang="en-US" dirty="0" err="1">
                <a:solidFill>
                  <a:schemeClr val="accent6"/>
                </a:solidFill>
              </a:rPr>
              <a:t>ApplyExpr</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ExprListParen</a:t>
            </a:r>
            <a:endParaRPr lang="en-US" dirty="0">
              <a:solidFill>
                <a:schemeClr val="accent6"/>
              </a:solidFill>
            </a:endParaRPr>
          </a:p>
          <a:p>
            <a:r>
              <a:rPr lang="en-US" dirty="0" err="1">
                <a:solidFill>
                  <a:schemeClr val="accent6"/>
                </a:solidFill>
              </a:rPr>
              <a:t>ValExpr</a:t>
            </a:r>
            <a:r>
              <a:rPr lang="en-US" dirty="0">
                <a:solidFill>
                  <a:schemeClr val="accent6"/>
                </a:solidFill>
              </a:rPr>
              <a:t>: </a:t>
            </a:r>
            <a:r>
              <a:rPr lang="en-US" dirty="0" err="1">
                <a:solidFill>
                  <a:schemeClr val="accent6"/>
                </a:solidFill>
              </a:rPr>
              <a:t>VarExpr</a:t>
            </a:r>
            <a:r>
              <a:rPr lang="en-US" dirty="0">
                <a:solidFill>
                  <a:schemeClr val="accent6"/>
                </a:solidFill>
              </a:rPr>
              <a:t> | </a:t>
            </a:r>
            <a:r>
              <a:rPr lang="en-US" dirty="0" err="1">
                <a:solidFill>
                  <a:schemeClr val="accent6"/>
                </a:solidFill>
              </a:rPr>
              <a:t>IntExpr</a:t>
            </a:r>
            <a:r>
              <a:rPr lang="en-US" dirty="0">
                <a:solidFill>
                  <a:schemeClr val="accent6"/>
                </a:solidFill>
              </a:rPr>
              <a:t> | </a:t>
            </a:r>
            <a:r>
              <a:rPr lang="en-US" dirty="0" err="1">
                <a:solidFill>
                  <a:schemeClr val="accent6"/>
                </a:solidFill>
              </a:rPr>
              <a:t>StrExpr</a:t>
            </a:r>
            <a:r>
              <a:rPr lang="en-US" dirty="0">
                <a:solidFill>
                  <a:schemeClr val="accent6"/>
                </a:solidFill>
              </a:rPr>
              <a:t> | </a:t>
            </a:r>
            <a:r>
              <a:rPr lang="en-US" dirty="0" err="1">
                <a:solidFill>
                  <a:schemeClr val="accent6"/>
                </a:solidFill>
              </a:rPr>
              <a:t>BoolExpr</a:t>
            </a:r>
            <a:r>
              <a:rPr lang="en-US" dirty="0">
                <a:solidFill>
                  <a:schemeClr val="accent6"/>
                </a:solidFill>
              </a:rPr>
              <a:t> | </a:t>
            </a:r>
            <a:r>
              <a:rPr lang="en-US" dirty="0" err="1">
                <a:solidFill>
                  <a:schemeClr val="accent6"/>
                </a:solidFill>
              </a:rPr>
              <a:t>ActorExpr</a:t>
            </a:r>
            <a:r>
              <a:rPr lang="en-US" dirty="0">
                <a:solidFill>
                  <a:schemeClr val="accent6"/>
                </a:solidFill>
              </a:rPr>
              <a:t> | </a:t>
            </a:r>
            <a:r>
              <a:rPr lang="en-US" dirty="0" err="1">
                <a:solidFill>
                  <a:schemeClr val="accent6"/>
                </a:solidFill>
              </a:rPr>
              <a:t>StateExpr</a:t>
            </a:r>
            <a:r>
              <a:rPr lang="en-US" dirty="0">
                <a:solidFill>
                  <a:schemeClr val="accent6"/>
                </a:solidFill>
              </a:rPr>
              <a:t> | </a:t>
            </a:r>
            <a:r>
              <a:rPr lang="en-US" dirty="0" err="1">
                <a:solidFill>
                  <a:schemeClr val="accent6"/>
                </a:solidFill>
              </a:rPr>
              <a:t>EventExpr</a:t>
            </a:r>
            <a:r>
              <a:rPr lang="en-US" dirty="0">
                <a:solidFill>
                  <a:schemeClr val="accent6"/>
                </a:solidFill>
              </a:rPr>
              <a:t> | </a:t>
            </a:r>
            <a:r>
              <a:rPr lang="en-US" dirty="0" err="1">
                <a:solidFill>
                  <a:schemeClr val="accent6"/>
                </a:solidFill>
              </a:rPr>
              <a:t>ParenExpr</a:t>
            </a:r>
            <a:endParaRPr lang="en-US" dirty="0">
              <a:solidFill>
                <a:schemeClr val="accent6"/>
              </a:solidFill>
            </a:endParaRPr>
          </a:p>
          <a:p>
            <a:endParaRPr lang="en-US" dirty="0"/>
          </a:p>
        </p:txBody>
      </p:sp>
      <p:sp>
        <p:nvSpPr>
          <p:cNvPr id="5" name="TextBox 4">
            <a:extLst>
              <a:ext uri="{FF2B5EF4-FFF2-40B4-BE49-F238E27FC236}">
                <a16:creationId xmlns:a16="http://schemas.microsoft.com/office/drawing/2014/main" id="{66E3A5F1-59A1-BAA6-3C62-152FE03A69CC}"/>
              </a:ext>
            </a:extLst>
          </p:cNvPr>
          <p:cNvSpPr txBox="1"/>
          <p:nvPr/>
        </p:nvSpPr>
        <p:spPr>
          <a:xfrm>
            <a:off x="5710444" y="1232922"/>
            <a:ext cx="3171825" cy="2677656"/>
          </a:xfrm>
          <a:prstGeom prst="rect">
            <a:avLst/>
          </a:prstGeom>
          <a:noFill/>
        </p:spPr>
        <p:txBody>
          <a:bodyPr wrap="square" rtlCol="0">
            <a:spAutoFit/>
          </a:bodyPr>
          <a:lstStyle/>
          <a:p>
            <a:r>
              <a:rPr lang="en-US" dirty="0" err="1">
                <a:solidFill>
                  <a:schemeClr val="accent6"/>
                </a:solidFill>
              </a:rPr>
              <a:t>VarExpr</a:t>
            </a:r>
            <a:r>
              <a:rPr lang="en-US" dirty="0">
                <a:solidFill>
                  <a:schemeClr val="accent6"/>
                </a:solidFill>
              </a:rPr>
              <a:t>: </a:t>
            </a:r>
            <a:r>
              <a:rPr lang="en-US" dirty="0" err="1">
                <a:solidFill>
                  <a:schemeClr val="accent6"/>
                </a:solidFill>
              </a:rPr>
              <a:t>VarName</a:t>
            </a:r>
            <a:endParaRPr lang="en-US" dirty="0">
              <a:solidFill>
                <a:schemeClr val="accent6"/>
              </a:solidFill>
            </a:endParaRPr>
          </a:p>
          <a:p>
            <a:r>
              <a:rPr lang="en-US" dirty="0" err="1">
                <a:solidFill>
                  <a:schemeClr val="accent6"/>
                </a:solidFill>
              </a:rPr>
              <a:t>IntExpr</a:t>
            </a:r>
            <a:r>
              <a:rPr lang="en-US" dirty="0">
                <a:solidFill>
                  <a:schemeClr val="accent6"/>
                </a:solidFill>
              </a:rPr>
              <a:t>: NUMBER </a:t>
            </a:r>
          </a:p>
          <a:p>
            <a:r>
              <a:rPr lang="en-US" dirty="0" err="1">
                <a:solidFill>
                  <a:schemeClr val="accent6"/>
                </a:solidFill>
              </a:rPr>
              <a:t>StrExpr</a:t>
            </a:r>
            <a:r>
              <a:rPr lang="en-US" dirty="0">
                <a:solidFill>
                  <a:schemeClr val="accent6"/>
                </a:solidFill>
              </a:rPr>
              <a:t>: STRING </a:t>
            </a:r>
          </a:p>
          <a:p>
            <a:r>
              <a:rPr lang="en-US" dirty="0" err="1">
                <a:solidFill>
                  <a:schemeClr val="accent6"/>
                </a:solidFill>
              </a:rPr>
              <a:t>BoolExpr</a:t>
            </a:r>
            <a:r>
              <a:rPr lang="en-US" dirty="0">
                <a:solidFill>
                  <a:schemeClr val="accent6"/>
                </a:solidFill>
              </a:rPr>
              <a:t>: BOOL</a:t>
            </a:r>
          </a:p>
          <a:p>
            <a:r>
              <a:rPr lang="en-US" dirty="0" err="1">
                <a:solidFill>
                  <a:schemeClr val="accent6"/>
                </a:solidFill>
              </a:rPr>
              <a:t>ActorExpr</a:t>
            </a:r>
            <a:r>
              <a:rPr lang="en-US" dirty="0">
                <a:solidFill>
                  <a:schemeClr val="accent6"/>
                </a:solidFill>
              </a:rPr>
              <a:t>: 'actor' </a:t>
            </a:r>
            <a:r>
              <a:rPr lang="en-US" dirty="0" err="1">
                <a:solidFill>
                  <a:schemeClr val="accent6"/>
                </a:solidFill>
              </a:rPr>
              <a:t>ActorName</a:t>
            </a:r>
            <a:endParaRPr lang="en-US" dirty="0">
              <a:solidFill>
                <a:schemeClr val="accent6"/>
              </a:solidFill>
            </a:endParaRPr>
          </a:p>
          <a:p>
            <a:r>
              <a:rPr lang="en-US" dirty="0" err="1">
                <a:solidFill>
                  <a:schemeClr val="accent6"/>
                </a:solidFill>
              </a:rPr>
              <a:t>StateExpr</a:t>
            </a:r>
            <a:r>
              <a:rPr lang="en-US" dirty="0">
                <a:solidFill>
                  <a:schemeClr val="accent6"/>
                </a:solidFill>
              </a:rPr>
              <a:t>: 'state' </a:t>
            </a:r>
            <a:r>
              <a:rPr lang="en-US" dirty="0" err="1">
                <a:solidFill>
                  <a:schemeClr val="accent6"/>
                </a:solidFill>
              </a:rPr>
              <a:t>StateName</a:t>
            </a:r>
            <a:endParaRPr lang="en-US" dirty="0">
              <a:solidFill>
                <a:schemeClr val="accent6"/>
              </a:solidFill>
            </a:endParaRPr>
          </a:p>
          <a:p>
            <a:r>
              <a:rPr lang="en-US" dirty="0" err="1">
                <a:solidFill>
                  <a:schemeClr val="accent6"/>
                </a:solidFill>
              </a:rPr>
              <a:t>EventExpr</a:t>
            </a:r>
            <a:r>
              <a:rPr lang="en-US" dirty="0">
                <a:solidFill>
                  <a:schemeClr val="accent6"/>
                </a:solidFill>
              </a:rPr>
              <a:t>: 'event' </a:t>
            </a:r>
            <a:r>
              <a:rPr lang="en-US" dirty="0" err="1">
                <a:solidFill>
                  <a:schemeClr val="accent6"/>
                </a:solidFill>
              </a:rPr>
              <a:t>EventName</a:t>
            </a:r>
            <a:endParaRPr lang="en-US" dirty="0">
              <a:solidFill>
                <a:schemeClr val="accent6"/>
              </a:solidFill>
            </a:endParaRPr>
          </a:p>
          <a:p>
            <a:r>
              <a:rPr lang="en-US" dirty="0" err="1">
                <a:solidFill>
                  <a:schemeClr val="accent6"/>
                </a:solidFill>
              </a:rPr>
              <a:t>StateName</a:t>
            </a:r>
            <a:r>
              <a:rPr lang="en-US" dirty="0">
                <a:solidFill>
                  <a:schemeClr val="accent6"/>
                </a:solidFill>
              </a:rPr>
              <a:t>: NAME</a:t>
            </a:r>
          </a:p>
          <a:p>
            <a:r>
              <a:rPr lang="en-US" dirty="0" err="1">
                <a:solidFill>
                  <a:schemeClr val="accent6"/>
                </a:solidFill>
              </a:rPr>
              <a:t>ActorName</a:t>
            </a:r>
            <a:r>
              <a:rPr lang="en-US" dirty="0">
                <a:solidFill>
                  <a:schemeClr val="accent6"/>
                </a:solidFill>
              </a:rPr>
              <a:t>: NAME</a:t>
            </a:r>
          </a:p>
          <a:p>
            <a:r>
              <a:rPr lang="en-US" dirty="0" err="1">
                <a:solidFill>
                  <a:schemeClr val="accent6"/>
                </a:solidFill>
              </a:rPr>
              <a:t>FuncName</a:t>
            </a:r>
            <a:r>
              <a:rPr lang="en-US" dirty="0">
                <a:solidFill>
                  <a:schemeClr val="accent6"/>
                </a:solidFill>
              </a:rPr>
              <a:t>: NAME</a:t>
            </a:r>
          </a:p>
          <a:p>
            <a:r>
              <a:rPr lang="en-US" dirty="0" err="1">
                <a:solidFill>
                  <a:schemeClr val="accent6"/>
                </a:solidFill>
              </a:rPr>
              <a:t>VarName</a:t>
            </a:r>
            <a:r>
              <a:rPr lang="en-US" dirty="0">
                <a:solidFill>
                  <a:schemeClr val="accent6"/>
                </a:solidFill>
              </a:rPr>
              <a:t>: NAME</a:t>
            </a:r>
          </a:p>
          <a:p>
            <a:r>
              <a:rPr lang="en-US" dirty="0" err="1">
                <a:solidFill>
                  <a:schemeClr val="accent6"/>
                </a:solidFill>
              </a:rPr>
              <a:t>EventName</a:t>
            </a:r>
            <a:r>
              <a:rPr lang="en-US" dirty="0">
                <a:solidFill>
                  <a:schemeClr val="accent6"/>
                </a:solidFill>
              </a:rPr>
              <a:t>: NAME</a:t>
            </a:r>
            <a:endParaRPr lang="en-US" dirty="0"/>
          </a:p>
        </p:txBody>
      </p:sp>
      <p:sp>
        <p:nvSpPr>
          <p:cNvPr id="3" name="TextBox 2">
            <a:extLst>
              <a:ext uri="{FF2B5EF4-FFF2-40B4-BE49-F238E27FC236}">
                <a16:creationId xmlns:a16="http://schemas.microsoft.com/office/drawing/2014/main" id="{FAE9EA59-EF84-3D97-05B6-B1909330379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52</a:t>
            </a:fld>
            <a:endParaRPr lang="en-US" dirty="0"/>
          </a:p>
        </p:txBody>
      </p:sp>
    </p:spTree>
    <p:extLst>
      <p:ext uri="{BB962C8B-B14F-4D97-AF65-F5344CB8AC3E}">
        <p14:creationId xmlns:p14="http://schemas.microsoft.com/office/powerpoint/2010/main" val="4067096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5AB4-161F-7907-D452-7A5E4E96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6EFB5-5AD9-B55C-513C-8D0B0D188E38}"/>
              </a:ext>
            </a:extLst>
          </p:cNvPr>
          <p:cNvSpPr>
            <a:spLocks noGrp="1"/>
          </p:cNvSpPr>
          <p:nvPr>
            <p:ph type="title"/>
          </p:nvPr>
        </p:nvSpPr>
        <p:spPr>
          <a:xfrm>
            <a:off x="720000" y="57150"/>
            <a:ext cx="7704000" cy="628650"/>
          </a:xfrm>
        </p:spPr>
        <p:txBody>
          <a:bodyPr/>
          <a:lstStyle/>
          <a:p>
            <a:r>
              <a:rPr lang="en-US" dirty="0"/>
              <a:t>Automata Theory levels of computation</a:t>
            </a:r>
          </a:p>
        </p:txBody>
      </p:sp>
      <p:sp>
        <p:nvSpPr>
          <p:cNvPr id="3" name="TextBox 2">
            <a:extLst>
              <a:ext uri="{FF2B5EF4-FFF2-40B4-BE49-F238E27FC236}">
                <a16:creationId xmlns:a16="http://schemas.microsoft.com/office/drawing/2014/main" id="{97B448BC-BA67-E10F-A645-4255A93F3AC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53</a:t>
            </a:fld>
            <a:endParaRPr lang="en-US" dirty="0"/>
          </a:p>
        </p:txBody>
      </p:sp>
      <p:pic>
        <p:nvPicPr>
          <p:cNvPr id="2050" name="Picture 2">
            <a:extLst>
              <a:ext uri="{FF2B5EF4-FFF2-40B4-BE49-F238E27FC236}">
                <a16:creationId xmlns:a16="http://schemas.microsoft.com/office/drawing/2014/main" id="{C431F083-E84D-C66E-AB28-EA7129125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06"/>
          <a:stretch/>
        </p:blipFill>
        <p:spPr bwMode="auto">
          <a:xfrm>
            <a:off x="1143000" y="730250"/>
            <a:ext cx="6858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64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1AF1E-0ADA-0AB3-765C-B526555D51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87D789-C155-71BB-3BB7-3A2EDACD187F}"/>
              </a:ext>
            </a:extLst>
          </p:cNvPr>
          <p:cNvSpPr>
            <a:spLocks noGrp="1"/>
          </p:cNvSpPr>
          <p:nvPr>
            <p:ph type="title"/>
          </p:nvPr>
        </p:nvSpPr>
        <p:spPr>
          <a:xfrm>
            <a:off x="720000" y="148877"/>
            <a:ext cx="7704000" cy="548700"/>
          </a:xfrm>
        </p:spPr>
        <p:txBody>
          <a:bodyPr/>
          <a:lstStyle/>
          <a:p>
            <a:r>
              <a:rPr lang="en-US" dirty="0"/>
              <a:t>Proof Assistants</a:t>
            </a:r>
          </a:p>
        </p:txBody>
      </p:sp>
      <p:sp>
        <p:nvSpPr>
          <p:cNvPr id="5" name="TextBox 4">
            <a:extLst>
              <a:ext uri="{FF2B5EF4-FFF2-40B4-BE49-F238E27FC236}">
                <a16:creationId xmlns:a16="http://schemas.microsoft.com/office/drawing/2014/main" id="{0D2298CE-58F8-25B4-8CC6-66D06ABCC09C}"/>
              </a:ext>
            </a:extLst>
          </p:cNvPr>
          <p:cNvSpPr txBox="1"/>
          <p:nvPr/>
        </p:nvSpPr>
        <p:spPr>
          <a:xfrm>
            <a:off x="0" y="914460"/>
            <a:ext cx="4381500" cy="3785652"/>
          </a:xfrm>
          <a:prstGeom prst="rect">
            <a:avLst/>
          </a:prstGeom>
          <a:noFill/>
        </p:spPr>
        <p:txBody>
          <a:bodyPr wrap="square" rtlCol="0">
            <a:spAutoFit/>
          </a:bodyPr>
          <a:lstStyle/>
          <a:p>
            <a:r>
              <a:rPr lang="en-US" sz="2000" dirty="0">
                <a:solidFill>
                  <a:schemeClr val="accent6"/>
                </a:solidFill>
              </a:rPr>
              <a:t>Initial idea was to use Proof Assistants for the proof</a:t>
            </a:r>
          </a:p>
          <a:p>
            <a:endParaRPr lang="en-US" sz="2000" dirty="0">
              <a:solidFill>
                <a:schemeClr val="accent6"/>
              </a:solidFill>
            </a:endParaRPr>
          </a:p>
          <a:p>
            <a:r>
              <a:rPr lang="en-US" sz="2000" dirty="0">
                <a:solidFill>
                  <a:schemeClr val="accent6"/>
                </a:solidFill>
              </a:rPr>
              <a:t>Impossible =&gt; Solution to the Halting Problem for all Proof assistants</a:t>
            </a:r>
          </a:p>
          <a:p>
            <a:endParaRPr lang="en-US" sz="2000" dirty="0">
              <a:solidFill>
                <a:schemeClr val="accent6"/>
              </a:solidFill>
            </a:endParaRPr>
          </a:p>
          <a:p>
            <a:r>
              <a:rPr lang="en-US" sz="2000" dirty="0">
                <a:solidFill>
                  <a:schemeClr val="accent6"/>
                </a:solidFill>
              </a:rPr>
              <a:t>All well-formed proofs written to a proof assistant must be valid. Thus, they all halt.</a:t>
            </a:r>
          </a:p>
          <a:p>
            <a:endParaRPr lang="en-US" sz="2000" dirty="0">
              <a:solidFill>
                <a:schemeClr val="accent6"/>
              </a:solidFill>
            </a:endParaRPr>
          </a:p>
          <a:p>
            <a:r>
              <a:rPr lang="en-US" sz="2000" dirty="0">
                <a:solidFill>
                  <a:schemeClr val="accent6"/>
                </a:solidFill>
              </a:rPr>
              <a:t>Impossible to use a Non-TC system to show that a system is TC</a:t>
            </a:r>
          </a:p>
        </p:txBody>
      </p:sp>
      <p:pic>
        <p:nvPicPr>
          <p:cNvPr id="2052" name="Picture 4" descr="Coq Logo Vector Image | Caleb Stanford Blog">
            <a:extLst>
              <a:ext uri="{FF2B5EF4-FFF2-40B4-BE49-F238E27FC236}">
                <a16:creationId xmlns:a16="http://schemas.microsoft.com/office/drawing/2014/main" id="{74C078D5-2FDF-63CE-449D-EE1124F47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851" y="2694448"/>
            <a:ext cx="1417557" cy="22793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257F97B-B2F8-85DA-BF42-7FFF92343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205" y="881625"/>
            <a:ext cx="4514850" cy="1628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0DF8BB-9BD7-C52B-E289-D9D7A362F7B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54</a:t>
            </a:fld>
            <a:endParaRPr lang="en-US" dirty="0"/>
          </a:p>
        </p:txBody>
      </p:sp>
    </p:spTree>
    <p:extLst>
      <p:ext uri="{BB962C8B-B14F-4D97-AF65-F5344CB8AC3E}">
        <p14:creationId xmlns:p14="http://schemas.microsoft.com/office/powerpoint/2010/main" val="433452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AE51-BEA6-69F7-9927-CDACF524BD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D9C5FC-0D15-6365-5E90-8244225D82EC}"/>
              </a:ext>
            </a:extLst>
          </p:cNvPr>
          <p:cNvSpPr>
            <a:spLocks noGrp="1"/>
          </p:cNvSpPr>
          <p:nvPr>
            <p:ph type="title"/>
          </p:nvPr>
        </p:nvSpPr>
        <p:spPr>
          <a:xfrm>
            <a:off x="720000" y="148877"/>
            <a:ext cx="7704000" cy="548700"/>
          </a:xfrm>
        </p:spPr>
        <p:txBody>
          <a:bodyPr/>
          <a:lstStyle/>
          <a:p>
            <a:r>
              <a:rPr lang="en-US" dirty="0"/>
              <a:t>Brainfuck</a:t>
            </a:r>
          </a:p>
        </p:txBody>
      </p:sp>
      <p:sp>
        <p:nvSpPr>
          <p:cNvPr id="5" name="TextBox 4">
            <a:extLst>
              <a:ext uri="{FF2B5EF4-FFF2-40B4-BE49-F238E27FC236}">
                <a16:creationId xmlns:a16="http://schemas.microsoft.com/office/drawing/2014/main" id="{21779D07-20CF-508D-41AB-53B730BDDF36}"/>
              </a:ext>
            </a:extLst>
          </p:cNvPr>
          <p:cNvSpPr txBox="1"/>
          <p:nvPr/>
        </p:nvSpPr>
        <p:spPr>
          <a:xfrm>
            <a:off x="190500" y="966782"/>
            <a:ext cx="5887840" cy="1323439"/>
          </a:xfrm>
          <a:prstGeom prst="rect">
            <a:avLst/>
          </a:prstGeom>
          <a:noFill/>
        </p:spPr>
        <p:txBody>
          <a:bodyPr wrap="square" rtlCol="0">
            <a:spAutoFit/>
          </a:bodyPr>
          <a:lstStyle/>
          <a:p>
            <a:r>
              <a:rPr lang="en-US" sz="2000" dirty="0">
                <a:solidFill>
                  <a:schemeClr val="accent6"/>
                </a:solidFill>
              </a:rPr>
              <a:t>One of the simplest known TC programming languages</a:t>
            </a:r>
          </a:p>
          <a:p>
            <a:endParaRPr lang="en-US" sz="2000" dirty="0">
              <a:solidFill>
                <a:schemeClr val="accent6"/>
              </a:solidFill>
            </a:endParaRPr>
          </a:p>
          <a:p>
            <a:r>
              <a:rPr lang="en-US" sz="2000" dirty="0">
                <a:solidFill>
                  <a:schemeClr val="accent6"/>
                </a:solidFill>
              </a:rPr>
              <a:t>30K byte cell array with an I/O mechanism</a:t>
            </a:r>
          </a:p>
        </p:txBody>
      </p:sp>
      <p:pic>
        <p:nvPicPr>
          <p:cNvPr id="2" name="Picture 1">
            <a:extLst>
              <a:ext uri="{FF2B5EF4-FFF2-40B4-BE49-F238E27FC236}">
                <a16:creationId xmlns:a16="http://schemas.microsoft.com/office/drawing/2014/main" id="{EF975B00-37AF-6454-D7F8-77CDDEEBDCBF}"/>
              </a:ext>
            </a:extLst>
          </p:cNvPr>
          <p:cNvPicPr>
            <a:picLocks noChangeAspect="1"/>
          </p:cNvPicPr>
          <p:nvPr/>
        </p:nvPicPr>
        <p:blipFill>
          <a:blip r:embed="rId3"/>
          <a:stretch>
            <a:fillRect/>
          </a:stretch>
        </p:blipFill>
        <p:spPr>
          <a:xfrm>
            <a:off x="6165849" y="95293"/>
            <a:ext cx="2890642" cy="1994873"/>
          </a:xfrm>
          <a:prstGeom prst="rect">
            <a:avLst/>
          </a:prstGeom>
        </p:spPr>
      </p:pic>
      <p:sp>
        <p:nvSpPr>
          <p:cNvPr id="3" name="TextBox 2">
            <a:extLst>
              <a:ext uri="{FF2B5EF4-FFF2-40B4-BE49-F238E27FC236}">
                <a16:creationId xmlns:a16="http://schemas.microsoft.com/office/drawing/2014/main" id="{EA95307C-A4DF-EAD9-18A4-66881A308278}"/>
              </a:ext>
            </a:extLst>
          </p:cNvPr>
          <p:cNvSpPr txBox="1"/>
          <p:nvPr/>
        </p:nvSpPr>
        <p:spPr>
          <a:xfrm>
            <a:off x="6253359" y="2090166"/>
            <a:ext cx="2890641" cy="400110"/>
          </a:xfrm>
          <a:prstGeom prst="rect">
            <a:avLst/>
          </a:prstGeom>
          <a:noFill/>
        </p:spPr>
        <p:txBody>
          <a:bodyPr wrap="square" rtlCol="0">
            <a:spAutoFit/>
          </a:bodyPr>
          <a:lstStyle/>
          <a:p>
            <a:r>
              <a:rPr lang="en-US" sz="2000" dirty="0">
                <a:solidFill>
                  <a:schemeClr val="accent6"/>
                </a:solidFill>
              </a:rPr>
              <a:t>Brainfuck Instruction set </a:t>
            </a:r>
          </a:p>
        </p:txBody>
      </p:sp>
      <p:grpSp>
        <p:nvGrpSpPr>
          <p:cNvPr id="9" name="Group 8">
            <a:extLst>
              <a:ext uri="{FF2B5EF4-FFF2-40B4-BE49-F238E27FC236}">
                <a16:creationId xmlns:a16="http://schemas.microsoft.com/office/drawing/2014/main" id="{C8236C73-7E55-54C2-F556-398A83555B4A}"/>
              </a:ext>
            </a:extLst>
          </p:cNvPr>
          <p:cNvGrpSpPr/>
          <p:nvPr/>
        </p:nvGrpSpPr>
        <p:grpSpPr>
          <a:xfrm>
            <a:off x="720000" y="2653225"/>
            <a:ext cx="7045940" cy="2032814"/>
            <a:chOff x="186710" y="2687543"/>
            <a:chExt cx="7792538" cy="2248214"/>
          </a:xfrm>
        </p:grpSpPr>
        <p:pic>
          <p:nvPicPr>
            <p:cNvPr id="7" name="Picture 6">
              <a:extLst>
                <a:ext uri="{FF2B5EF4-FFF2-40B4-BE49-F238E27FC236}">
                  <a16:creationId xmlns:a16="http://schemas.microsoft.com/office/drawing/2014/main" id="{05BAF532-B206-C887-127A-5BA0E9335EE9}"/>
                </a:ext>
              </a:extLst>
            </p:cNvPr>
            <p:cNvPicPr>
              <a:picLocks noChangeAspect="1"/>
            </p:cNvPicPr>
            <p:nvPr/>
          </p:nvPicPr>
          <p:blipFill>
            <a:blip r:embed="rId4"/>
            <a:srcRect b="50000"/>
            <a:stretch/>
          </p:blipFill>
          <p:spPr>
            <a:xfrm>
              <a:off x="186710" y="2687543"/>
              <a:ext cx="3896269" cy="2248214"/>
            </a:xfrm>
            <a:prstGeom prst="rect">
              <a:avLst/>
            </a:prstGeom>
          </p:spPr>
        </p:pic>
        <p:pic>
          <p:nvPicPr>
            <p:cNvPr id="8" name="Picture 7">
              <a:extLst>
                <a:ext uri="{FF2B5EF4-FFF2-40B4-BE49-F238E27FC236}">
                  <a16:creationId xmlns:a16="http://schemas.microsoft.com/office/drawing/2014/main" id="{F7AFE95B-EFA4-C0D9-52F7-2E3C872E0161}"/>
                </a:ext>
              </a:extLst>
            </p:cNvPr>
            <p:cNvPicPr>
              <a:picLocks noChangeAspect="1"/>
            </p:cNvPicPr>
            <p:nvPr/>
          </p:nvPicPr>
          <p:blipFill>
            <a:blip r:embed="rId4"/>
            <a:srcRect t="50000"/>
            <a:stretch/>
          </p:blipFill>
          <p:spPr>
            <a:xfrm>
              <a:off x="4082979" y="2687543"/>
              <a:ext cx="3896269" cy="2248214"/>
            </a:xfrm>
            <a:prstGeom prst="rect">
              <a:avLst/>
            </a:prstGeom>
          </p:spPr>
        </p:pic>
      </p:grpSp>
      <p:sp>
        <p:nvSpPr>
          <p:cNvPr id="10" name="TextBox 9">
            <a:extLst>
              <a:ext uri="{FF2B5EF4-FFF2-40B4-BE49-F238E27FC236}">
                <a16:creationId xmlns:a16="http://schemas.microsoft.com/office/drawing/2014/main" id="{47455747-C540-AE03-11D0-1972F8AB303E}"/>
              </a:ext>
            </a:extLst>
          </p:cNvPr>
          <p:cNvSpPr txBox="1"/>
          <p:nvPr/>
        </p:nvSpPr>
        <p:spPr>
          <a:xfrm>
            <a:off x="2647769" y="4686039"/>
            <a:ext cx="3190401" cy="400110"/>
          </a:xfrm>
          <a:prstGeom prst="rect">
            <a:avLst/>
          </a:prstGeom>
          <a:noFill/>
        </p:spPr>
        <p:txBody>
          <a:bodyPr wrap="square" rtlCol="0">
            <a:spAutoFit/>
          </a:bodyPr>
          <a:lstStyle/>
          <a:p>
            <a:r>
              <a:rPr lang="en-US" sz="2000" dirty="0">
                <a:solidFill>
                  <a:schemeClr val="accent6"/>
                </a:solidFill>
              </a:rPr>
              <a:t>“Hello World!” in Brainfuck</a:t>
            </a:r>
          </a:p>
        </p:txBody>
      </p:sp>
      <p:sp>
        <p:nvSpPr>
          <p:cNvPr id="11" name="TextBox 10">
            <a:extLst>
              <a:ext uri="{FF2B5EF4-FFF2-40B4-BE49-F238E27FC236}">
                <a16:creationId xmlns:a16="http://schemas.microsoft.com/office/drawing/2014/main" id="{B433A6C9-864D-B9F7-CC53-307A9B4D96F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55</a:t>
            </a:fld>
            <a:endParaRPr lang="en-US" dirty="0"/>
          </a:p>
        </p:txBody>
      </p:sp>
    </p:spTree>
    <p:extLst>
      <p:ext uri="{BB962C8B-B14F-4D97-AF65-F5344CB8AC3E}">
        <p14:creationId xmlns:p14="http://schemas.microsoft.com/office/powerpoint/2010/main" val="372439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9B17-1992-D842-1F71-DCC0AA7E1E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0A1DD-4200-7BD9-9A06-C8C39FED5E44}"/>
              </a:ext>
            </a:extLst>
          </p:cNvPr>
          <p:cNvSpPr>
            <a:spLocks noGrp="1"/>
          </p:cNvSpPr>
          <p:nvPr>
            <p:ph type="title"/>
          </p:nvPr>
        </p:nvSpPr>
        <p:spPr>
          <a:xfrm>
            <a:off x="241904" y="360922"/>
            <a:ext cx="8389258" cy="548700"/>
          </a:xfrm>
        </p:spPr>
        <p:txBody>
          <a:bodyPr/>
          <a:lstStyle/>
          <a:p>
            <a:r>
              <a:rPr lang="en-US" dirty="0"/>
              <a:t>SKI Combinator Calculus</a:t>
            </a:r>
          </a:p>
        </p:txBody>
      </p:sp>
      <p:sp>
        <p:nvSpPr>
          <p:cNvPr id="5" name="TextBox 4">
            <a:extLst>
              <a:ext uri="{FF2B5EF4-FFF2-40B4-BE49-F238E27FC236}">
                <a16:creationId xmlns:a16="http://schemas.microsoft.com/office/drawing/2014/main" id="{990362B8-84AE-651B-3729-D8A563901015}"/>
              </a:ext>
            </a:extLst>
          </p:cNvPr>
          <p:cNvSpPr txBox="1"/>
          <p:nvPr/>
        </p:nvSpPr>
        <p:spPr>
          <a:xfrm>
            <a:off x="338095" y="1293684"/>
            <a:ext cx="3151991" cy="2862322"/>
          </a:xfrm>
          <a:prstGeom prst="rect">
            <a:avLst/>
          </a:prstGeom>
          <a:noFill/>
        </p:spPr>
        <p:txBody>
          <a:bodyPr wrap="square" rtlCol="0">
            <a:spAutoFit/>
          </a:bodyPr>
          <a:lstStyle/>
          <a:p>
            <a:r>
              <a:rPr lang="en-US" sz="2000" dirty="0">
                <a:solidFill>
                  <a:schemeClr val="accent6"/>
                </a:solidFill>
              </a:rPr>
              <a:t>SKI combinator calculus defines 3 rules:</a:t>
            </a:r>
          </a:p>
          <a:p>
            <a:pPr marL="342900" indent="-342900">
              <a:buClr>
                <a:schemeClr val="accent6"/>
              </a:buClr>
              <a:buFont typeface="+mj-lt"/>
              <a:buAutoNum type="arabicPeriod"/>
            </a:pPr>
            <a:r>
              <a:rPr lang="en-US" sz="2000" dirty="0">
                <a:solidFill>
                  <a:schemeClr val="accent6"/>
                </a:solidFill>
              </a:rPr>
              <a:t>Ix =x</a:t>
            </a:r>
          </a:p>
          <a:p>
            <a:pPr marL="342900" indent="-342900">
              <a:buClr>
                <a:schemeClr val="accent6"/>
              </a:buClr>
              <a:buFont typeface="+mj-lt"/>
              <a:buAutoNum type="arabicPeriod"/>
            </a:pPr>
            <a:r>
              <a:rPr lang="en-US" sz="2000" dirty="0" err="1">
                <a:solidFill>
                  <a:schemeClr val="accent6"/>
                </a:solidFill>
              </a:rPr>
              <a:t>Kxy</a:t>
            </a:r>
            <a:r>
              <a:rPr lang="en-US" sz="2000" dirty="0">
                <a:solidFill>
                  <a:schemeClr val="accent6"/>
                </a:solidFill>
              </a:rPr>
              <a:t> = x</a:t>
            </a:r>
          </a:p>
          <a:p>
            <a:pPr marL="342900" indent="-342900">
              <a:buClr>
                <a:schemeClr val="accent6"/>
              </a:buClr>
              <a:buFont typeface="+mj-lt"/>
              <a:buAutoNum type="arabicPeriod"/>
            </a:pPr>
            <a:r>
              <a:rPr lang="en-US" sz="2000" dirty="0" err="1">
                <a:solidFill>
                  <a:schemeClr val="accent6"/>
                </a:solidFill>
              </a:rPr>
              <a:t>Sxyz</a:t>
            </a:r>
            <a:r>
              <a:rPr lang="en-US" sz="2000" dirty="0">
                <a:solidFill>
                  <a:schemeClr val="accent6"/>
                </a:solidFill>
              </a:rPr>
              <a:t> = </a:t>
            </a:r>
            <a:r>
              <a:rPr lang="en-US" sz="2000" dirty="0" err="1">
                <a:solidFill>
                  <a:schemeClr val="accent6"/>
                </a:solidFill>
              </a:rPr>
              <a:t>xz</a:t>
            </a:r>
            <a:r>
              <a:rPr lang="en-US" sz="2000" dirty="0">
                <a:solidFill>
                  <a:schemeClr val="accent6"/>
                </a:solidFill>
              </a:rPr>
              <a:t>(</a:t>
            </a:r>
            <a:r>
              <a:rPr lang="en-US" sz="2000" dirty="0" err="1">
                <a:solidFill>
                  <a:schemeClr val="accent6"/>
                </a:solidFill>
              </a:rPr>
              <a:t>yz</a:t>
            </a:r>
            <a:r>
              <a:rPr lang="en-US" sz="2000" dirty="0">
                <a:solidFill>
                  <a:schemeClr val="accent6"/>
                </a:solidFill>
              </a:rPr>
              <a:t>)</a:t>
            </a:r>
          </a:p>
          <a:p>
            <a:pPr marL="342900" indent="-342900">
              <a:buClr>
                <a:schemeClr val="accent6"/>
              </a:buClr>
              <a:buFont typeface="+mj-lt"/>
              <a:buAutoNum type="arabicPeriod"/>
            </a:pPr>
            <a:endParaRPr lang="en-US" sz="2000" dirty="0">
              <a:solidFill>
                <a:schemeClr val="accent6"/>
              </a:solidFill>
            </a:endParaRPr>
          </a:p>
          <a:p>
            <a:pPr>
              <a:buClr>
                <a:schemeClr val="accent6"/>
              </a:buClr>
            </a:pPr>
            <a:r>
              <a:rPr lang="en-US" sz="2000" dirty="0">
                <a:solidFill>
                  <a:schemeClr val="accent6"/>
                </a:solidFill>
              </a:rPr>
              <a:t>Can be likened to a reduced version of Lambda Calculus</a:t>
            </a:r>
          </a:p>
        </p:txBody>
      </p:sp>
      <p:pic>
        <p:nvPicPr>
          <p:cNvPr id="7" name="Picture 6">
            <a:extLst>
              <a:ext uri="{FF2B5EF4-FFF2-40B4-BE49-F238E27FC236}">
                <a16:creationId xmlns:a16="http://schemas.microsoft.com/office/drawing/2014/main" id="{D8C7DF4E-F78A-EECB-99FE-64F3C1D7B34E}"/>
              </a:ext>
            </a:extLst>
          </p:cNvPr>
          <p:cNvPicPr>
            <a:picLocks noChangeAspect="1"/>
          </p:cNvPicPr>
          <p:nvPr/>
        </p:nvPicPr>
        <p:blipFill>
          <a:blip r:embed="rId3"/>
          <a:stretch>
            <a:fillRect/>
          </a:stretch>
        </p:blipFill>
        <p:spPr>
          <a:xfrm>
            <a:off x="4041318" y="1794139"/>
            <a:ext cx="4375215" cy="932612"/>
          </a:xfrm>
          <a:prstGeom prst="rect">
            <a:avLst/>
          </a:prstGeom>
        </p:spPr>
      </p:pic>
      <p:pic>
        <p:nvPicPr>
          <p:cNvPr id="9" name="Picture 8">
            <a:extLst>
              <a:ext uri="{FF2B5EF4-FFF2-40B4-BE49-F238E27FC236}">
                <a16:creationId xmlns:a16="http://schemas.microsoft.com/office/drawing/2014/main" id="{29C80952-C6A5-5C9B-E1A2-CEAE44D749B9}"/>
              </a:ext>
            </a:extLst>
          </p:cNvPr>
          <p:cNvPicPr>
            <a:picLocks noChangeAspect="1"/>
          </p:cNvPicPr>
          <p:nvPr/>
        </p:nvPicPr>
        <p:blipFill>
          <a:blip r:embed="rId4"/>
          <a:stretch>
            <a:fillRect/>
          </a:stretch>
        </p:blipFill>
        <p:spPr>
          <a:xfrm>
            <a:off x="3420236" y="2893243"/>
            <a:ext cx="5477639" cy="781159"/>
          </a:xfrm>
          <a:prstGeom prst="rect">
            <a:avLst/>
          </a:prstGeom>
        </p:spPr>
      </p:pic>
      <p:pic>
        <p:nvPicPr>
          <p:cNvPr id="11" name="Picture 10">
            <a:extLst>
              <a:ext uri="{FF2B5EF4-FFF2-40B4-BE49-F238E27FC236}">
                <a16:creationId xmlns:a16="http://schemas.microsoft.com/office/drawing/2014/main" id="{B3C37829-809B-A08E-1BA9-3B854640B771}"/>
              </a:ext>
            </a:extLst>
          </p:cNvPr>
          <p:cNvPicPr>
            <a:picLocks noChangeAspect="1"/>
          </p:cNvPicPr>
          <p:nvPr/>
        </p:nvPicPr>
        <p:blipFill>
          <a:blip r:embed="rId5"/>
          <a:stretch>
            <a:fillRect/>
          </a:stretch>
        </p:blipFill>
        <p:spPr>
          <a:xfrm>
            <a:off x="4711015" y="1293684"/>
            <a:ext cx="3339634" cy="333963"/>
          </a:xfrm>
          <a:prstGeom prst="rect">
            <a:avLst/>
          </a:prstGeom>
        </p:spPr>
      </p:pic>
      <p:sp>
        <p:nvSpPr>
          <p:cNvPr id="12" name="TextBox 11">
            <a:extLst>
              <a:ext uri="{FF2B5EF4-FFF2-40B4-BE49-F238E27FC236}">
                <a16:creationId xmlns:a16="http://schemas.microsoft.com/office/drawing/2014/main" id="{02CFCD23-B5B4-51C7-BB6D-B2B456F1C9EB}"/>
              </a:ext>
            </a:extLst>
          </p:cNvPr>
          <p:cNvSpPr txBox="1"/>
          <p:nvPr/>
        </p:nvSpPr>
        <p:spPr>
          <a:xfrm>
            <a:off x="4494316" y="3798811"/>
            <a:ext cx="3469217" cy="707886"/>
          </a:xfrm>
          <a:prstGeom prst="rect">
            <a:avLst/>
          </a:prstGeom>
          <a:noFill/>
        </p:spPr>
        <p:txBody>
          <a:bodyPr wrap="square" rtlCol="0">
            <a:spAutoFit/>
          </a:bodyPr>
          <a:lstStyle/>
          <a:p>
            <a:r>
              <a:rPr lang="en-US" sz="2000" dirty="0">
                <a:solidFill>
                  <a:schemeClr val="accent6"/>
                </a:solidFill>
              </a:rPr>
              <a:t>Examples of SKI Combinator Calculus reductions</a:t>
            </a:r>
          </a:p>
        </p:txBody>
      </p:sp>
      <p:sp>
        <p:nvSpPr>
          <p:cNvPr id="2" name="TextBox 1">
            <a:extLst>
              <a:ext uri="{FF2B5EF4-FFF2-40B4-BE49-F238E27FC236}">
                <a16:creationId xmlns:a16="http://schemas.microsoft.com/office/drawing/2014/main" id="{B4939E97-5006-8E79-E8ED-42D7DC245FB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56</a:t>
            </a:fld>
            <a:endParaRPr lang="en-US" dirty="0"/>
          </a:p>
        </p:txBody>
      </p:sp>
    </p:spTree>
    <p:extLst>
      <p:ext uri="{BB962C8B-B14F-4D97-AF65-F5344CB8AC3E}">
        <p14:creationId xmlns:p14="http://schemas.microsoft.com/office/powerpoint/2010/main" val="2103045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6B340-7EF1-C42B-1E51-8D0AC2DB2B65}"/>
              </a:ext>
            </a:extLst>
          </p:cNvPr>
          <p:cNvSpPr>
            <a:spLocks noGrp="1"/>
          </p:cNvSpPr>
          <p:nvPr>
            <p:ph type="title"/>
          </p:nvPr>
        </p:nvSpPr>
        <p:spPr/>
        <p:txBody>
          <a:bodyPr/>
          <a:lstStyle/>
          <a:p>
            <a:r>
              <a:rPr lang="en-US" dirty="0"/>
              <a:t>Why does TC matter? - Security</a:t>
            </a:r>
          </a:p>
        </p:txBody>
      </p:sp>
      <p:sp>
        <p:nvSpPr>
          <p:cNvPr id="5" name="TextBox 4">
            <a:extLst>
              <a:ext uri="{FF2B5EF4-FFF2-40B4-BE49-F238E27FC236}">
                <a16:creationId xmlns:a16="http://schemas.microsoft.com/office/drawing/2014/main" id="{A85D3DE4-A129-6F1A-1094-840BD871B138}"/>
              </a:ext>
            </a:extLst>
          </p:cNvPr>
          <p:cNvSpPr txBox="1"/>
          <p:nvPr/>
        </p:nvSpPr>
        <p:spPr>
          <a:xfrm>
            <a:off x="253253" y="1474769"/>
            <a:ext cx="4674347" cy="3170099"/>
          </a:xfrm>
          <a:prstGeom prst="rect">
            <a:avLst/>
          </a:prstGeom>
          <a:noFill/>
        </p:spPr>
        <p:txBody>
          <a:bodyPr wrap="square" rtlCol="0">
            <a:spAutoFit/>
          </a:bodyPr>
          <a:lstStyle/>
          <a:p>
            <a:r>
              <a:rPr lang="en-US" sz="2000" dirty="0">
                <a:solidFill>
                  <a:schemeClr val="accent6"/>
                </a:solidFill>
              </a:rPr>
              <a:t>If a TM can do anything*, then it if a bad actor can get ahold of it, then they will cause harm to the system/user</a:t>
            </a:r>
          </a:p>
          <a:p>
            <a:endParaRPr lang="en-US" sz="2000" dirty="0">
              <a:solidFill>
                <a:schemeClr val="accent6"/>
              </a:solidFill>
            </a:endParaRPr>
          </a:p>
          <a:p>
            <a:r>
              <a:rPr lang="en-US" sz="2000" dirty="0">
                <a:solidFill>
                  <a:schemeClr val="accent6"/>
                </a:solidFill>
              </a:rPr>
              <a:t>Important to be cognizant of the weapon that one wields when doing operations</a:t>
            </a:r>
          </a:p>
          <a:p>
            <a:endParaRPr lang="en-US" sz="2000" dirty="0">
              <a:solidFill>
                <a:schemeClr val="accent6"/>
              </a:solidFill>
            </a:endParaRPr>
          </a:p>
          <a:p>
            <a:r>
              <a:rPr lang="en-US" sz="2000" dirty="0">
                <a:solidFill>
                  <a:schemeClr val="accent6"/>
                </a:solidFill>
              </a:rPr>
              <a:t>Fire warms the hearth but can also raze a forest</a:t>
            </a:r>
          </a:p>
        </p:txBody>
      </p:sp>
      <p:pic>
        <p:nvPicPr>
          <p:cNvPr id="10" name="Picture 9">
            <a:extLst>
              <a:ext uri="{FF2B5EF4-FFF2-40B4-BE49-F238E27FC236}">
                <a16:creationId xmlns:a16="http://schemas.microsoft.com/office/drawing/2014/main" id="{1DE9C2DD-62AF-68E5-836D-F6378E30731A}"/>
              </a:ext>
            </a:extLst>
          </p:cNvPr>
          <p:cNvPicPr>
            <a:picLocks noChangeAspect="1"/>
          </p:cNvPicPr>
          <p:nvPr/>
        </p:nvPicPr>
        <p:blipFill>
          <a:blip r:embed="rId3"/>
          <a:srcRect l="3004" t="1129" r="7029" b="1987"/>
          <a:stretch/>
        </p:blipFill>
        <p:spPr>
          <a:xfrm>
            <a:off x="5553266" y="1124856"/>
            <a:ext cx="3025584" cy="3031471"/>
          </a:xfrm>
          <a:prstGeom prst="rect">
            <a:avLst/>
          </a:prstGeom>
        </p:spPr>
      </p:pic>
      <p:sp>
        <p:nvSpPr>
          <p:cNvPr id="13" name="TextBox 12">
            <a:extLst>
              <a:ext uri="{FF2B5EF4-FFF2-40B4-BE49-F238E27FC236}">
                <a16:creationId xmlns:a16="http://schemas.microsoft.com/office/drawing/2014/main" id="{A33731F2-030D-4564-25BF-B5F315A84573}"/>
              </a:ext>
            </a:extLst>
          </p:cNvPr>
          <p:cNvSpPr txBox="1"/>
          <p:nvPr/>
        </p:nvSpPr>
        <p:spPr>
          <a:xfrm>
            <a:off x="5738000" y="4156327"/>
            <a:ext cx="2840849" cy="1015663"/>
          </a:xfrm>
          <a:prstGeom prst="rect">
            <a:avLst/>
          </a:prstGeom>
          <a:noFill/>
        </p:spPr>
        <p:txBody>
          <a:bodyPr wrap="square" rtlCol="0">
            <a:spAutoFit/>
          </a:bodyPr>
          <a:lstStyle/>
          <a:p>
            <a:r>
              <a:rPr lang="en-US" sz="2000" dirty="0">
                <a:solidFill>
                  <a:schemeClr val="accent6"/>
                </a:solidFill>
              </a:rPr>
              <a:t>iMessage vulnerability caused by memory overflow</a:t>
            </a:r>
          </a:p>
        </p:txBody>
      </p:sp>
      <p:sp>
        <p:nvSpPr>
          <p:cNvPr id="2" name="TextBox 1">
            <a:extLst>
              <a:ext uri="{FF2B5EF4-FFF2-40B4-BE49-F238E27FC236}">
                <a16:creationId xmlns:a16="http://schemas.microsoft.com/office/drawing/2014/main" id="{E30000E4-274A-CC9B-2D5B-339C2A71A6A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57</a:t>
            </a:fld>
            <a:endParaRPr lang="en-US" dirty="0"/>
          </a:p>
        </p:txBody>
      </p:sp>
    </p:spTree>
    <p:extLst>
      <p:ext uri="{BB962C8B-B14F-4D97-AF65-F5344CB8AC3E}">
        <p14:creationId xmlns:p14="http://schemas.microsoft.com/office/powerpoint/2010/main" val="442993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6556-8E36-6F98-7253-5A14861ED21A}"/>
              </a:ext>
            </a:extLst>
          </p:cNvPr>
          <p:cNvSpPr>
            <a:spLocks noGrp="1"/>
          </p:cNvSpPr>
          <p:nvPr>
            <p:ph type="title"/>
          </p:nvPr>
        </p:nvSpPr>
        <p:spPr/>
        <p:txBody>
          <a:bodyPr/>
          <a:lstStyle/>
          <a:p>
            <a:r>
              <a:rPr lang="en-US" dirty="0"/>
              <a:t>Why does TC matter? – System Limits</a:t>
            </a:r>
          </a:p>
        </p:txBody>
      </p:sp>
      <p:sp>
        <p:nvSpPr>
          <p:cNvPr id="6" name="TextBox 5">
            <a:extLst>
              <a:ext uri="{FF2B5EF4-FFF2-40B4-BE49-F238E27FC236}">
                <a16:creationId xmlns:a16="http://schemas.microsoft.com/office/drawing/2014/main" id="{24E75D25-1433-448D-AFF8-EA20439FA0A8}"/>
              </a:ext>
            </a:extLst>
          </p:cNvPr>
          <p:cNvSpPr txBox="1"/>
          <p:nvPr/>
        </p:nvSpPr>
        <p:spPr>
          <a:xfrm>
            <a:off x="57151" y="1340643"/>
            <a:ext cx="3965556" cy="3785652"/>
          </a:xfrm>
          <a:prstGeom prst="rect">
            <a:avLst/>
          </a:prstGeom>
          <a:noFill/>
        </p:spPr>
        <p:txBody>
          <a:bodyPr wrap="square" rtlCol="0">
            <a:spAutoFit/>
          </a:bodyPr>
          <a:lstStyle/>
          <a:p>
            <a:r>
              <a:rPr lang="en-US" sz="2000" dirty="0">
                <a:solidFill>
                  <a:schemeClr val="accent6"/>
                </a:solidFill>
              </a:rPr>
              <a:t>To know the limits of the system.</a:t>
            </a:r>
          </a:p>
          <a:p>
            <a:endParaRPr lang="en-US" sz="2000" dirty="0">
              <a:solidFill>
                <a:schemeClr val="accent6"/>
              </a:solidFill>
            </a:endParaRPr>
          </a:p>
          <a:p>
            <a:r>
              <a:rPr lang="en-US" sz="2000" dirty="0">
                <a:solidFill>
                  <a:schemeClr val="accent6"/>
                </a:solidFill>
              </a:rPr>
              <a:t>A basic calculator is not TC. Therefore, it cannot be used to perform any malicious behavior.</a:t>
            </a:r>
          </a:p>
          <a:p>
            <a:endParaRPr lang="en-US" sz="2000" dirty="0">
              <a:solidFill>
                <a:schemeClr val="accent6"/>
              </a:solidFill>
            </a:endParaRPr>
          </a:p>
          <a:p>
            <a:r>
              <a:rPr lang="en-US" sz="2000" dirty="0">
                <a:solidFill>
                  <a:schemeClr val="accent6"/>
                </a:solidFill>
              </a:rPr>
              <a:t>A general-purpose programming language is TC. This means that programmers should be cognizant of the extent of operations the language can perform.</a:t>
            </a:r>
          </a:p>
        </p:txBody>
      </p:sp>
      <p:grpSp>
        <p:nvGrpSpPr>
          <p:cNvPr id="5" name="Group 4">
            <a:extLst>
              <a:ext uri="{FF2B5EF4-FFF2-40B4-BE49-F238E27FC236}">
                <a16:creationId xmlns:a16="http://schemas.microsoft.com/office/drawing/2014/main" id="{11AB9EA4-C3F3-9A90-E3AD-45D085ECA7CA}"/>
              </a:ext>
            </a:extLst>
          </p:cNvPr>
          <p:cNvGrpSpPr/>
          <p:nvPr/>
        </p:nvGrpSpPr>
        <p:grpSpPr>
          <a:xfrm>
            <a:off x="4229101" y="1215351"/>
            <a:ext cx="4578955" cy="3745853"/>
            <a:chOff x="4248151" y="764501"/>
            <a:chExt cx="4578955" cy="3745853"/>
          </a:xfrm>
        </p:grpSpPr>
        <p:grpSp>
          <p:nvGrpSpPr>
            <p:cNvPr id="4" name="Group 3">
              <a:extLst>
                <a:ext uri="{FF2B5EF4-FFF2-40B4-BE49-F238E27FC236}">
                  <a16:creationId xmlns:a16="http://schemas.microsoft.com/office/drawing/2014/main" id="{B6899044-21F8-106C-F2CA-934DE9B9861C}"/>
                </a:ext>
              </a:extLst>
            </p:cNvPr>
            <p:cNvGrpSpPr/>
            <p:nvPr/>
          </p:nvGrpSpPr>
          <p:grpSpPr>
            <a:xfrm>
              <a:off x="4248151" y="764501"/>
              <a:ext cx="4578955" cy="3147402"/>
              <a:chOff x="4248151" y="764501"/>
              <a:chExt cx="4578955" cy="3147402"/>
            </a:xfrm>
          </p:grpSpPr>
          <p:pic>
            <p:nvPicPr>
              <p:cNvPr id="3074" name="Picture 2" descr="Samsung 27.9 cu. ft. Family Hub 4-Door Flex French Door Smart Refrigerator in Stainless Steel ...">
                <a:extLst>
                  <a:ext uri="{FF2B5EF4-FFF2-40B4-BE49-F238E27FC236}">
                    <a16:creationId xmlns:a16="http://schemas.microsoft.com/office/drawing/2014/main" id="{58F51849-8625-8D70-7F56-568A04DBE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37" t="1223" r="20746" b="953"/>
              <a:stretch/>
            </p:blipFill>
            <p:spPr bwMode="auto">
              <a:xfrm>
                <a:off x="4248151" y="764501"/>
                <a:ext cx="1927784" cy="31474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rlpool 3.1 cu. ft. Mini Fridge in Stainless Steel with Dual Door True Freezer WHR31TS4E - The ...">
                <a:extLst>
                  <a:ext uri="{FF2B5EF4-FFF2-40B4-BE49-F238E27FC236}">
                    <a16:creationId xmlns:a16="http://schemas.microsoft.com/office/drawing/2014/main" id="{B950054C-CDA7-1D2A-F3CB-1546B80BC1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26" r="11649"/>
              <a:stretch/>
            </p:blipFill>
            <p:spPr bwMode="auto">
              <a:xfrm>
                <a:off x="6396519" y="764501"/>
                <a:ext cx="2430587" cy="31474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29E77C9A-16E0-EA4E-77FF-02518B50F199}"/>
                </a:ext>
              </a:extLst>
            </p:cNvPr>
            <p:cNvSpPr txBox="1"/>
            <p:nvPr/>
          </p:nvSpPr>
          <p:spPr>
            <a:xfrm>
              <a:off x="4900975" y="3987134"/>
              <a:ext cx="3038340" cy="523220"/>
            </a:xfrm>
            <a:prstGeom prst="rect">
              <a:avLst/>
            </a:prstGeom>
            <a:noFill/>
          </p:spPr>
          <p:txBody>
            <a:bodyPr wrap="square" rtlCol="0">
              <a:spAutoFit/>
            </a:bodyPr>
            <a:lstStyle/>
            <a:p>
              <a:r>
                <a:rPr lang="en-US" dirty="0">
                  <a:solidFill>
                    <a:schemeClr val="accent6"/>
                  </a:solidFill>
                </a:rPr>
                <a:t>Smart vs Dumb Fridge have different technological requirements</a:t>
              </a:r>
            </a:p>
          </p:txBody>
        </p:sp>
      </p:grpSp>
      <p:sp>
        <p:nvSpPr>
          <p:cNvPr id="7" name="TextBox 6">
            <a:extLst>
              <a:ext uri="{FF2B5EF4-FFF2-40B4-BE49-F238E27FC236}">
                <a16:creationId xmlns:a16="http://schemas.microsoft.com/office/drawing/2014/main" id="{7F49E576-7C3F-F0C6-9488-BD5270BC0FE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58</a:t>
            </a:fld>
            <a:endParaRPr lang="en-US" dirty="0"/>
          </a:p>
        </p:txBody>
      </p:sp>
    </p:spTree>
    <p:extLst>
      <p:ext uri="{BB962C8B-B14F-4D97-AF65-F5344CB8AC3E}">
        <p14:creationId xmlns:p14="http://schemas.microsoft.com/office/powerpoint/2010/main" val="3148464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A0647D88-EA4E-806D-FD70-25A50126DCBD}"/>
              </a:ext>
            </a:extLst>
          </p:cNvPr>
          <p:cNvGrpSpPr/>
          <p:nvPr/>
        </p:nvGrpSpPr>
        <p:grpSpPr>
          <a:xfrm>
            <a:off x="3971235" y="1746250"/>
            <a:ext cx="4869457" cy="2617105"/>
            <a:chOff x="5696651" y="1260665"/>
            <a:chExt cx="2474806" cy="1597740"/>
          </a:xfrm>
        </p:grpSpPr>
        <p:sp>
          <p:nvSpPr>
            <p:cNvPr id="5" name="Google Shape;4153;p36">
              <a:extLst>
                <a:ext uri="{FF2B5EF4-FFF2-40B4-BE49-F238E27FC236}">
                  <a16:creationId xmlns:a16="http://schemas.microsoft.com/office/drawing/2014/main" id="{65759BE3-90DC-6776-C8DB-84617FBA9F01}"/>
                </a:ext>
              </a:extLst>
            </p:cNvPr>
            <p:cNvSpPr/>
            <p:nvPr/>
          </p:nvSpPr>
          <p:spPr>
            <a:xfrm flipH="1">
              <a:off x="5860968" y="1260665"/>
              <a:ext cx="2146176" cy="1442991"/>
            </a:xfrm>
            <a:custGeom>
              <a:avLst/>
              <a:gdLst/>
              <a:ahLst/>
              <a:cxnLst/>
              <a:rect l="l" t="t" r="r" b="b"/>
              <a:pathLst>
                <a:path w="35984" h="24194" extrusionOk="0">
                  <a:moveTo>
                    <a:pt x="34827" y="1"/>
                  </a:moveTo>
                  <a:lnTo>
                    <a:pt x="1157" y="1"/>
                  </a:lnTo>
                  <a:cubicBezTo>
                    <a:pt x="516" y="1"/>
                    <a:pt x="0" y="517"/>
                    <a:pt x="0" y="1157"/>
                  </a:cubicBezTo>
                  <a:lnTo>
                    <a:pt x="0" y="24194"/>
                  </a:lnTo>
                  <a:lnTo>
                    <a:pt x="35983" y="24194"/>
                  </a:lnTo>
                  <a:lnTo>
                    <a:pt x="35983" y="1157"/>
                  </a:lnTo>
                  <a:cubicBezTo>
                    <a:pt x="35983" y="517"/>
                    <a:pt x="35464" y="1"/>
                    <a:pt x="34827" y="1"/>
                  </a:cubicBezTo>
                  <a:close/>
                </a:path>
              </a:pathLst>
            </a:custGeom>
            <a:gradFill>
              <a:gsLst>
                <a:gs pos="0">
                  <a:srgbClr val="DACDE8"/>
                </a:gs>
                <a:gs pos="100000">
                  <a:srgbClr val="977AB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54;p36">
              <a:extLst>
                <a:ext uri="{FF2B5EF4-FFF2-40B4-BE49-F238E27FC236}">
                  <a16:creationId xmlns:a16="http://schemas.microsoft.com/office/drawing/2014/main" id="{52463ED2-CA47-EDD1-74E8-C787238A77F7}"/>
                </a:ext>
              </a:extLst>
            </p:cNvPr>
            <p:cNvSpPr/>
            <p:nvPr/>
          </p:nvSpPr>
          <p:spPr>
            <a:xfrm flipH="1">
              <a:off x="5860968" y="1260665"/>
              <a:ext cx="2146176" cy="1379471"/>
            </a:xfrm>
            <a:custGeom>
              <a:avLst/>
              <a:gdLst/>
              <a:ahLst/>
              <a:cxnLst/>
              <a:rect l="l" t="t" r="r" b="b"/>
              <a:pathLst>
                <a:path w="35984" h="23129" extrusionOk="0">
                  <a:moveTo>
                    <a:pt x="34827" y="1"/>
                  </a:moveTo>
                  <a:lnTo>
                    <a:pt x="1157" y="1"/>
                  </a:lnTo>
                  <a:cubicBezTo>
                    <a:pt x="516" y="1"/>
                    <a:pt x="0" y="517"/>
                    <a:pt x="0" y="1157"/>
                  </a:cubicBezTo>
                  <a:lnTo>
                    <a:pt x="0" y="23128"/>
                  </a:lnTo>
                  <a:lnTo>
                    <a:pt x="35983" y="23128"/>
                  </a:lnTo>
                  <a:lnTo>
                    <a:pt x="35983" y="1157"/>
                  </a:lnTo>
                  <a:cubicBezTo>
                    <a:pt x="35983" y="517"/>
                    <a:pt x="35464" y="1"/>
                    <a:pt x="3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55;p36">
              <a:extLst>
                <a:ext uri="{FF2B5EF4-FFF2-40B4-BE49-F238E27FC236}">
                  <a16:creationId xmlns:a16="http://schemas.microsoft.com/office/drawing/2014/main" id="{DE9C7848-0CE8-B2E7-4595-8A07D8637A3C}"/>
                </a:ext>
              </a:extLst>
            </p:cNvPr>
            <p:cNvSpPr/>
            <p:nvPr/>
          </p:nvSpPr>
          <p:spPr>
            <a:xfrm flipH="1">
              <a:off x="5696651" y="2703573"/>
              <a:ext cx="2474806" cy="154832"/>
            </a:xfrm>
            <a:custGeom>
              <a:avLst/>
              <a:gdLst/>
              <a:ahLst/>
              <a:cxnLst/>
              <a:rect l="l" t="t" r="r" b="b"/>
              <a:pathLst>
                <a:path w="41494" h="2596" extrusionOk="0">
                  <a:moveTo>
                    <a:pt x="0" y="1"/>
                  </a:moveTo>
                  <a:lnTo>
                    <a:pt x="0" y="1284"/>
                  </a:lnTo>
                  <a:cubicBezTo>
                    <a:pt x="0" y="2008"/>
                    <a:pt x="536" y="2596"/>
                    <a:pt x="1193" y="2596"/>
                  </a:cubicBezTo>
                  <a:lnTo>
                    <a:pt x="40301" y="2596"/>
                  </a:lnTo>
                  <a:cubicBezTo>
                    <a:pt x="40958" y="2596"/>
                    <a:pt x="41493" y="2008"/>
                    <a:pt x="41493" y="1284"/>
                  </a:cubicBezTo>
                  <a:lnTo>
                    <a:pt x="41493" y="1"/>
                  </a:lnTo>
                  <a:close/>
                </a:path>
              </a:pathLst>
            </a:custGeom>
            <a:gradFill>
              <a:gsLst>
                <a:gs pos="0">
                  <a:schemeClr val="accent3"/>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56;p36">
              <a:extLst>
                <a:ext uri="{FF2B5EF4-FFF2-40B4-BE49-F238E27FC236}">
                  <a16:creationId xmlns:a16="http://schemas.microsoft.com/office/drawing/2014/main" id="{79F088A5-7B15-422A-0358-844F8656BFD1}"/>
                </a:ext>
              </a:extLst>
            </p:cNvPr>
            <p:cNvSpPr/>
            <p:nvPr/>
          </p:nvSpPr>
          <p:spPr>
            <a:xfrm flipH="1">
              <a:off x="5918285" y="1315356"/>
              <a:ext cx="2031602" cy="1162731"/>
            </a:xfrm>
            <a:custGeom>
              <a:avLst/>
              <a:gdLst/>
              <a:ahLst/>
              <a:cxnLst/>
              <a:rect l="l" t="t" r="r" b="b"/>
              <a:pathLst>
                <a:path w="34063" h="19495" extrusionOk="0">
                  <a:moveTo>
                    <a:pt x="1" y="0"/>
                  </a:moveTo>
                  <a:lnTo>
                    <a:pt x="34063" y="0"/>
                  </a:lnTo>
                  <a:lnTo>
                    <a:pt x="34063" y="19495"/>
                  </a:lnTo>
                  <a:lnTo>
                    <a:pt x="1" y="19495"/>
                  </a:ln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57;p36">
              <a:extLst>
                <a:ext uri="{FF2B5EF4-FFF2-40B4-BE49-F238E27FC236}">
                  <a16:creationId xmlns:a16="http://schemas.microsoft.com/office/drawing/2014/main" id="{86A5CC09-E61E-9B38-049B-63BBFDFDEB6F}"/>
                </a:ext>
              </a:extLst>
            </p:cNvPr>
            <p:cNvSpPr/>
            <p:nvPr/>
          </p:nvSpPr>
          <p:spPr>
            <a:xfrm flipH="1">
              <a:off x="6733430" y="2703573"/>
              <a:ext cx="401454" cy="50935"/>
            </a:xfrm>
            <a:custGeom>
              <a:avLst/>
              <a:gdLst/>
              <a:ahLst/>
              <a:cxnLst/>
              <a:rect l="l" t="t" r="r" b="b"/>
              <a:pathLst>
                <a:path w="6731" h="854" extrusionOk="0">
                  <a:moveTo>
                    <a:pt x="0" y="1"/>
                  </a:moveTo>
                  <a:lnTo>
                    <a:pt x="0" y="533"/>
                  </a:lnTo>
                  <a:cubicBezTo>
                    <a:pt x="0" y="710"/>
                    <a:pt x="144" y="854"/>
                    <a:pt x="320" y="854"/>
                  </a:cubicBezTo>
                  <a:lnTo>
                    <a:pt x="6413" y="854"/>
                  </a:lnTo>
                  <a:cubicBezTo>
                    <a:pt x="6590" y="854"/>
                    <a:pt x="6730" y="710"/>
                    <a:pt x="6730" y="533"/>
                  </a:cubicBez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59C42A69-A98A-7191-4C73-195701413A92}"/>
              </a:ext>
            </a:extLst>
          </p:cNvPr>
          <p:cNvSpPr>
            <a:spLocks noGrp="1"/>
          </p:cNvSpPr>
          <p:nvPr>
            <p:ph type="title"/>
          </p:nvPr>
        </p:nvSpPr>
        <p:spPr/>
        <p:txBody>
          <a:bodyPr/>
          <a:lstStyle/>
          <a:p>
            <a:r>
              <a:rPr lang="en-US" dirty="0"/>
              <a:t>What is Undecidability?</a:t>
            </a:r>
          </a:p>
        </p:txBody>
      </p:sp>
      <p:sp>
        <p:nvSpPr>
          <p:cNvPr id="3" name="TextBox 2">
            <a:extLst>
              <a:ext uri="{FF2B5EF4-FFF2-40B4-BE49-F238E27FC236}">
                <a16:creationId xmlns:a16="http://schemas.microsoft.com/office/drawing/2014/main" id="{F54DA1D4-DF75-8187-5163-C26BA5128F09}"/>
              </a:ext>
            </a:extLst>
          </p:cNvPr>
          <p:cNvSpPr txBox="1"/>
          <p:nvPr/>
        </p:nvSpPr>
        <p:spPr>
          <a:xfrm>
            <a:off x="402500" y="1445591"/>
            <a:ext cx="3568735" cy="3170099"/>
          </a:xfrm>
          <a:prstGeom prst="rect">
            <a:avLst/>
          </a:prstGeom>
          <a:noFill/>
        </p:spPr>
        <p:txBody>
          <a:bodyPr wrap="square" rtlCol="0">
            <a:spAutoFit/>
          </a:bodyPr>
          <a:lstStyle/>
          <a:p>
            <a:r>
              <a:rPr lang="en-US" sz="2000" dirty="0">
                <a:solidFill>
                  <a:schemeClr val="accent6"/>
                </a:solidFill>
              </a:rPr>
              <a:t>There is no algorithm to answer the question proposed, and it is impossible to create one.</a:t>
            </a:r>
          </a:p>
          <a:p>
            <a:endParaRPr lang="en-US" sz="2000" dirty="0">
              <a:solidFill>
                <a:schemeClr val="accent6"/>
              </a:solidFill>
            </a:endParaRPr>
          </a:p>
          <a:p>
            <a:r>
              <a:rPr lang="en-US" sz="2000" dirty="0">
                <a:solidFill>
                  <a:schemeClr val="accent6"/>
                </a:solidFill>
              </a:rPr>
              <a:t>E.g. The Halting Problem:</a:t>
            </a:r>
          </a:p>
          <a:p>
            <a:r>
              <a:rPr lang="en-US" sz="2000" dirty="0">
                <a:solidFill>
                  <a:schemeClr val="accent6"/>
                </a:solidFill>
              </a:rPr>
              <a:t>Given an arbitrary program, can one determine if the program will finish running (halt)?</a:t>
            </a:r>
          </a:p>
        </p:txBody>
      </p:sp>
      <p:grpSp>
        <p:nvGrpSpPr>
          <p:cNvPr id="34" name="Google Shape;12947;p73">
            <a:extLst>
              <a:ext uri="{FF2B5EF4-FFF2-40B4-BE49-F238E27FC236}">
                <a16:creationId xmlns:a16="http://schemas.microsoft.com/office/drawing/2014/main" id="{2C696E25-25C5-2D8E-0306-663C9FCE23B9}"/>
              </a:ext>
            </a:extLst>
          </p:cNvPr>
          <p:cNvGrpSpPr/>
          <p:nvPr/>
        </p:nvGrpSpPr>
        <p:grpSpPr>
          <a:xfrm>
            <a:off x="5334241" y="2286000"/>
            <a:ext cx="1143574" cy="1049100"/>
            <a:chOff x="6239575" y="4416275"/>
            <a:chExt cx="489625" cy="449175"/>
          </a:xfrm>
        </p:grpSpPr>
        <p:sp>
          <p:nvSpPr>
            <p:cNvPr id="35" name="Google Shape;12948;p73">
              <a:extLst>
                <a:ext uri="{FF2B5EF4-FFF2-40B4-BE49-F238E27FC236}">
                  <a16:creationId xmlns:a16="http://schemas.microsoft.com/office/drawing/2014/main" id="{6DD7C9D2-4826-180B-2BEF-50D0A65528D6}"/>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18141D"/>
                  </a:solidFill>
                </a:ln>
                <a:solidFill>
                  <a:srgbClr val="18141D"/>
                </a:solidFill>
              </a:endParaRPr>
            </a:p>
          </p:txBody>
        </p:sp>
        <p:sp>
          <p:nvSpPr>
            <p:cNvPr id="36" name="Google Shape;12949;p73">
              <a:extLst>
                <a:ext uri="{FF2B5EF4-FFF2-40B4-BE49-F238E27FC236}">
                  <a16:creationId xmlns:a16="http://schemas.microsoft.com/office/drawing/2014/main" id="{EEBDA043-2D00-019C-BEE5-7F625BE6493F}"/>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18141D"/>
                  </a:solidFill>
                </a:ln>
                <a:solidFill>
                  <a:srgbClr val="18141D"/>
                </a:solidFill>
              </a:endParaRPr>
            </a:p>
          </p:txBody>
        </p:sp>
        <p:sp>
          <p:nvSpPr>
            <p:cNvPr id="37" name="Google Shape;12950;p73">
              <a:extLst>
                <a:ext uri="{FF2B5EF4-FFF2-40B4-BE49-F238E27FC236}">
                  <a16:creationId xmlns:a16="http://schemas.microsoft.com/office/drawing/2014/main" id="{2111A9A1-8FC9-EFE8-09DD-AB9254BD272C}"/>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18141D"/>
                  </a:solidFill>
                </a:ln>
                <a:solidFill>
                  <a:srgbClr val="18141D"/>
                </a:solidFill>
              </a:endParaRPr>
            </a:p>
          </p:txBody>
        </p:sp>
      </p:grpSp>
      <p:sp>
        <p:nvSpPr>
          <p:cNvPr id="39" name="TextBox 38">
            <a:extLst>
              <a:ext uri="{FF2B5EF4-FFF2-40B4-BE49-F238E27FC236}">
                <a16:creationId xmlns:a16="http://schemas.microsoft.com/office/drawing/2014/main" id="{52C9F6E5-8885-8FE0-F0B5-59BC58144320}"/>
              </a:ext>
            </a:extLst>
          </p:cNvPr>
          <p:cNvSpPr txBox="1"/>
          <p:nvPr/>
        </p:nvSpPr>
        <p:spPr>
          <a:xfrm>
            <a:off x="6680469" y="1801400"/>
            <a:ext cx="914400" cy="1938992"/>
          </a:xfrm>
          <a:prstGeom prst="rect">
            <a:avLst/>
          </a:prstGeom>
          <a:noFill/>
        </p:spPr>
        <p:txBody>
          <a:bodyPr wrap="square" rtlCol="0">
            <a:spAutoFit/>
          </a:bodyPr>
          <a:lstStyle/>
          <a:p>
            <a:r>
              <a:rPr lang="en-US" sz="12000" dirty="0">
                <a:solidFill>
                  <a:schemeClr val="accent4">
                    <a:lumMod val="10000"/>
                  </a:schemeClr>
                </a:solidFill>
              </a:rPr>
              <a:t>?</a:t>
            </a:r>
          </a:p>
        </p:txBody>
      </p:sp>
      <p:sp>
        <p:nvSpPr>
          <p:cNvPr id="4" name="TextBox 3">
            <a:extLst>
              <a:ext uri="{FF2B5EF4-FFF2-40B4-BE49-F238E27FC236}">
                <a16:creationId xmlns:a16="http://schemas.microsoft.com/office/drawing/2014/main" id="{1241616D-13F5-DB1B-7DCB-D68C65994AE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59</a:t>
            </a:fld>
            <a:endParaRPr lang="en-US" dirty="0"/>
          </a:p>
        </p:txBody>
      </p:sp>
    </p:spTree>
    <p:extLst>
      <p:ext uri="{BB962C8B-B14F-4D97-AF65-F5344CB8AC3E}">
        <p14:creationId xmlns:p14="http://schemas.microsoft.com/office/powerpoint/2010/main" val="58720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8E21-7AF5-0130-725B-50A03395D265}"/>
              </a:ext>
            </a:extLst>
          </p:cNvPr>
          <p:cNvSpPr>
            <a:spLocks noGrp="1"/>
          </p:cNvSpPr>
          <p:nvPr>
            <p:ph type="title"/>
          </p:nvPr>
        </p:nvSpPr>
        <p:spPr/>
        <p:txBody>
          <a:bodyPr/>
          <a:lstStyle/>
          <a:p>
            <a:r>
              <a:rPr lang="en-US" dirty="0"/>
              <a:t>Walkthrough of Sample TM</a:t>
            </a:r>
          </a:p>
        </p:txBody>
      </p:sp>
      <p:pic>
        <p:nvPicPr>
          <p:cNvPr id="3" name="Picture 2" descr="A diagram of a diagram&#10;&#10;Description automatically generated">
            <a:extLst>
              <a:ext uri="{FF2B5EF4-FFF2-40B4-BE49-F238E27FC236}">
                <a16:creationId xmlns:a16="http://schemas.microsoft.com/office/drawing/2014/main" id="{95B430B2-2B63-7037-08D7-3918458C99E5}"/>
              </a:ext>
            </a:extLst>
          </p:cNvPr>
          <p:cNvPicPr>
            <a:picLocks noChangeAspect="1"/>
          </p:cNvPicPr>
          <p:nvPr/>
        </p:nvPicPr>
        <p:blipFill>
          <a:blip r:embed="rId2"/>
          <a:stretch>
            <a:fillRect/>
          </a:stretch>
        </p:blipFill>
        <p:spPr>
          <a:xfrm>
            <a:off x="3978709" y="1188535"/>
            <a:ext cx="4539382" cy="2973891"/>
          </a:xfrm>
          <a:prstGeom prst="rect">
            <a:avLst/>
          </a:prstGeom>
        </p:spPr>
      </p:pic>
      <p:sp>
        <p:nvSpPr>
          <p:cNvPr id="5" name="TextBox 4">
            <a:extLst>
              <a:ext uri="{FF2B5EF4-FFF2-40B4-BE49-F238E27FC236}">
                <a16:creationId xmlns:a16="http://schemas.microsoft.com/office/drawing/2014/main" id="{931CD3BA-1EB5-DC37-3373-1EEA201E43E3}"/>
              </a:ext>
            </a:extLst>
          </p:cNvPr>
          <p:cNvSpPr txBox="1"/>
          <p:nvPr/>
        </p:nvSpPr>
        <p:spPr>
          <a:xfrm>
            <a:off x="1819709" y="1126259"/>
            <a:ext cx="1811867" cy="707886"/>
          </a:xfrm>
          <a:prstGeom prst="rect">
            <a:avLst/>
          </a:prstGeom>
          <a:noFill/>
        </p:spPr>
        <p:txBody>
          <a:bodyPr wrap="square">
            <a:spAutoFit/>
          </a:bodyPr>
          <a:lstStyle/>
          <a:p>
            <a:r>
              <a:rPr lang="en-US" sz="4000" dirty="0">
                <a:solidFill>
                  <a:schemeClr val="accent6"/>
                </a:solidFill>
              </a:rPr>
              <a:t>110</a:t>
            </a:r>
          </a:p>
        </p:txBody>
      </p:sp>
      <p:sp>
        <p:nvSpPr>
          <p:cNvPr id="4" name="Rectangle 3">
            <a:extLst>
              <a:ext uri="{FF2B5EF4-FFF2-40B4-BE49-F238E27FC236}">
                <a16:creationId xmlns:a16="http://schemas.microsoft.com/office/drawing/2014/main" id="{2A8C29A3-D5B2-F142-AE9F-7B6B41966EAA}"/>
              </a:ext>
            </a:extLst>
          </p:cNvPr>
          <p:cNvSpPr/>
          <p:nvPr/>
        </p:nvSpPr>
        <p:spPr>
          <a:xfrm>
            <a:off x="4375150" y="1188535"/>
            <a:ext cx="927100" cy="1314450"/>
          </a:xfrm>
          <a:prstGeom prst="rect">
            <a:avLst/>
          </a:prstGeom>
          <a:solidFill>
            <a:schemeClr val="bg2">
              <a:lumMod val="60000"/>
              <a:lumOff val="40000"/>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8F6F82C-55B4-A60D-A891-8A606D758A1A}"/>
              </a:ext>
            </a:extLst>
          </p:cNvPr>
          <p:cNvSpPr/>
          <p:nvPr/>
        </p:nvSpPr>
        <p:spPr>
          <a:xfrm>
            <a:off x="720000" y="1090110"/>
            <a:ext cx="1130300" cy="755650"/>
          </a:xfrm>
          <a:prstGeom prst="rect">
            <a:avLst/>
          </a:prstGeom>
          <a:solidFill>
            <a:srgbClr val="4A4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592"/>
              </a:solidFill>
            </a:endParaRPr>
          </a:p>
        </p:txBody>
      </p:sp>
      <p:sp>
        <p:nvSpPr>
          <p:cNvPr id="7" name="TextBox 6">
            <a:extLst>
              <a:ext uri="{FF2B5EF4-FFF2-40B4-BE49-F238E27FC236}">
                <a16:creationId xmlns:a16="http://schemas.microsoft.com/office/drawing/2014/main" id="{53376DB0-9D0F-34E3-AAAD-33CB91B7F08B}"/>
              </a:ext>
            </a:extLst>
          </p:cNvPr>
          <p:cNvSpPr txBox="1"/>
          <p:nvPr/>
        </p:nvSpPr>
        <p:spPr>
          <a:xfrm>
            <a:off x="2416462" y="1126259"/>
            <a:ext cx="498042" cy="707886"/>
          </a:xfrm>
          <a:prstGeom prst="rect">
            <a:avLst/>
          </a:prstGeom>
          <a:noFill/>
        </p:spPr>
        <p:txBody>
          <a:bodyPr wrap="square">
            <a:spAutoFit/>
          </a:bodyPr>
          <a:lstStyle/>
          <a:p>
            <a:r>
              <a:rPr lang="en-US" sz="4000" dirty="0">
                <a:solidFill>
                  <a:schemeClr val="accent6"/>
                </a:solidFill>
              </a:rPr>
              <a:t>1</a:t>
            </a:r>
          </a:p>
        </p:txBody>
      </p:sp>
      <p:sp>
        <p:nvSpPr>
          <p:cNvPr id="8" name="TextBox 7">
            <a:extLst>
              <a:ext uri="{FF2B5EF4-FFF2-40B4-BE49-F238E27FC236}">
                <a16:creationId xmlns:a16="http://schemas.microsoft.com/office/drawing/2014/main" id="{750647AB-1E61-80A5-8EB4-97B3BBD7EBE0}"/>
              </a:ext>
            </a:extLst>
          </p:cNvPr>
          <p:cNvSpPr txBox="1"/>
          <p:nvPr/>
        </p:nvSpPr>
        <p:spPr>
          <a:xfrm>
            <a:off x="1625887" y="2791910"/>
            <a:ext cx="1581149" cy="707886"/>
          </a:xfrm>
          <a:prstGeom prst="rect">
            <a:avLst/>
          </a:prstGeom>
          <a:noFill/>
        </p:spPr>
        <p:txBody>
          <a:bodyPr wrap="square" rtlCol="0">
            <a:spAutoFit/>
          </a:bodyPr>
          <a:lstStyle/>
          <a:p>
            <a:r>
              <a:rPr lang="en-US" sz="4000" dirty="0">
                <a:solidFill>
                  <a:schemeClr val="accent6"/>
                </a:solidFill>
              </a:rPr>
              <a:t>Even!</a:t>
            </a:r>
          </a:p>
        </p:txBody>
      </p:sp>
      <p:sp>
        <p:nvSpPr>
          <p:cNvPr id="9" name="TextBox 8">
            <a:extLst>
              <a:ext uri="{FF2B5EF4-FFF2-40B4-BE49-F238E27FC236}">
                <a16:creationId xmlns:a16="http://schemas.microsoft.com/office/drawing/2014/main" id="{28D5F09E-2034-A121-FBBB-2C6486EA8B4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a:t>
            </a:fld>
            <a:endParaRPr lang="en-US" dirty="0"/>
          </a:p>
        </p:txBody>
      </p:sp>
    </p:spTree>
    <p:extLst>
      <p:ext uri="{BB962C8B-B14F-4D97-AF65-F5344CB8AC3E}">
        <p14:creationId xmlns:p14="http://schemas.microsoft.com/office/powerpoint/2010/main" val="12923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33333E-6 -6.17284E-7 L 0.35139 -6.17284E-7 " pathEditMode="relative" rAng="0" ptsTypes="AA">
                                      <p:cBhvr>
                                        <p:cTn id="11" dur="2000" fill="hold"/>
                                        <p:tgtEl>
                                          <p:spTgt spid="4"/>
                                        </p:tgtEl>
                                        <p:attrNameLst>
                                          <p:attrName>ppt_x</p:attrName>
                                          <p:attrName>ppt_y</p:attrName>
                                        </p:attrNameLst>
                                      </p:cBhvr>
                                      <p:rCtr x="17569" y="0"/>
                                    </p:animMotion>
                                  </p:childTnLst>
                                </p:cTn>
                              </p:par>
                              <p:par>
                                <p:cTn id="12" presetID="42" presetClass="path" presetSubtype="0" accel="50000" decel="50000" fill="hold" grpId="0" nodeType="withEffect">
                                  <p:stCondLst>
                                    <p:cond delay="0"/>
                                  </p:stCondLst>
                                  <p:childTnLst>
                                    <p:animMotion origin="layout" path="M -0.0059 0.0071 L 0.03577 0.00834 " pathEditMode="relative" rAng="0" ptsTypes="AA">
                                      <p:cBhvr>
                                        <p:cTn id="13" dur="2000" fill="hold"/>
                                        <p:tgtEl>
                                          <p:spTgt spid="6"/>
                                        </p:tgtEl>
                                        <p:attrNameLst>
                                          <p:attrName>ppt_x</p:attrName>
                                          <p:attrName>ppt_y</p:attrName>
                                        </p:attrNameLst>
                                      </p:cBhvr>
                                      <p:rCtr x="2083" y="62"/>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2" nodeType="clickEffect">
                                  <p:stCondLst>
                                    <p:cond delay="0"/>
                                  </p:stCondLst>
                                  <p:childTnLst>
                                    <p:animMotion origin="layout" path="M 0.35139 -6.17284E-7 L 3.33333E-6 -6.17284E-7 " pathEditMode="relative" rAng="0" ptsTypes="AA">
                                      <p:cBhvr>
                                        <p:cTn id="17" dur="2000" fill="hold"/>
                                        <p:tgtEl>
                                          <p:spTgt spid="4"/>
                                        </p:tgtEl>
                                        <p:attrNameLst>
                                          <p:attrName>ppt_x</p:attrName>
                                          <p:attrName>ppt_y</p:attrName>
                                        </p:attrNameLst>
                                      </p:cBhvr>
                                      <p:rCtr x="-17569" y="0"/>
                                    </p:animMotion>
                                  </p:childTnLst>
                                </p:cTn>
                              </p:par>
                              <p:par>
                                <p:cTn id="18" presetID="42" presetClass="path" presetSubtype="0" accel="50000" decel="50000" fill="hold" grpId="1" nodeType="withEffect">
                                  <p:stCondLst>
                                    <p:cond delay="0"/>
                                  </p:stCondLst>
                                  <p:childTnLst>
                                    <p:animMotion origin="layout" path="M 0.03577 0.00833 L 0.06771 0.00093 " pathEditMode="relative" rAng="0" ptsTypes="AA">
                                      <p:cBhvr>
                                        <p:cTn id="19" dur="2000" fill="hold"/>
                                        <p:tgtEl>
                                          <p:spTgt spid="6"/>
                                        </p:tgtEl>
                                        <p:attrNameLst>
                                          <p:attrName>ppt_x</p:attrName>
                                          <p:attrName>ppt_y</p:attrName>
                                        </p:attrNameLst>
                                      </p:cBhvr>
                                      <p:rCtr x="1701" y="-18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3" nodeType="clickEffect">
                                  <p:stCondLst>
                                    <p:cond delay="0"/>
                                  </p:stCondLst>
                                  <p:childTnLst>
                                    <p:animMotion origin="layout" path="M 3.33333E-6 -6.17284E-7 L 0.17291 0.32253 " pathEditMode="relative" rAng="0" ptsTypes="AA">
                                      <p:cBhvr>
                                        <p:cTn id="23" dur="2000" fill="hold"/>
                                        <p:tgtEl>
                                          <p:spTgt spid="4"/>
                                        </p:tgtEl>
                                        <p:attrNameLst>
                                          <p:attrName>ppt_x</p:attrName>
                                          <p:attrName>ppt_y</p:attrName>
                                        </p:attrNameLst>
                                      </p:cBhvr>
                                      <p:rCtr x="8646" y="16111"/>
                                    </p:animMotion>
                                  </p:childTnLst>
                                </p:cTn>
                              </p:par>
                              <p:par>
                                <p:cTn id="24" presetID="42" presetClass="path" presetSubtype="0" accel="50000" decel="50000" fill="hold" grpId="2" nodeType="withEffect">
                                  <p:stCondLst>
                                    <p:cond delay="0"/>
                                  </p:stCondLst>
                                  <p:childTnLst>
                                    <p:animMotion origin="layout" path="M 0.06771 0.00093 L 0.12362 0.02315 " pathEditMode="relative" rAng="0" ptsTypes="AA">
                                      <p:cBhvr>
                                        <p:cTn id="25" dur="2000" fill="hold"/>
                                        <p:tgtEl>
                                          <p:spTgt spid="6"/>
                                        </p:tgtEl>
                                        <p:attrNameLst>
                                          <p:attrName>ppt_x</p:attrName>
                                          <p:attrName>ppt_y</p:attrName>
                                        </p:attrNameLst>
                                      </p:cBhvr>
                                      <p:rCtr x="3090" y="617"/>
                                    </p:animMotion>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6" grpId="0" animBg="1"/>
      <p:bldP spid="6" grpId="1" animBg="1"/>
      <p:bldP spid="6" grpId="2" animBg="1"/>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C3681-EACD-DAEE-C695-C1358E5DE3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B0F77B-1A7B-9694-26EE-35C2F8AEE7F2}"/>
              </a:ext>
            </a:extLst>
          </p:cNvPr>
          <p:cNvSpPr>
            <a:spLocks noGrp="1"/>
          </p:cNvSpPr>
          <p:nvPr>
            <p:ph type="title"/>
          </p:nvPr>
        </p:nvSpPr>
        <p:spPr>
          <a:xfrm>
            <a:off x="459650" y="147705"/>
            <a:ext cx="7704000" cy="548700"/>
          </a:xfrm>
        </p:spPr>
        <p:txBody>
          <a:bodyPr/>
          <a:lstStyle/>
          <a:p>
            <a:r>
              <a:rPr lang="en-US" dirty="0"/>
              <a:t>How is </a:t>
            </a:r>
            <a:r>
              <a:rPr lang="en-US" dirty="0" err="1"/>
              <a:t>CGoL</a:t>
            </a:r>
            <a:r>
              <a:rPr lang="en-US" dirty="0"/>
              <a:t> TC?</a:t>
            </a:r>
          </a:p>
        </p:txBody>
      </p:sp>
      <p:sp>
        <p:nvSpPr>
          <p:cNvPr id="5" name="TextBox 4">
            <a:extLst>
              <a:ext uri="{FF2B5EF4-FFF2-40B4-BE49-F238E27FC236}">
                <a16:creationId xmlns:a16="http://schemas.microsoft.com/office/drawing/2014/main" id="{BFC60496-DA48-62D9-9655-7491FA5B114C}"/>
              </a:ext>
            </a:extLst>
          </p:cNvPr>
          <p:cNvSpPr txBox="1"/>
          <p:nvPr/>
        </p:nvSpPr>
        <p:spPr>
          <a:xfrm>
            <a:off x="347423" y="1092590"/>
            <a:ext cx="3791697" cy="2862322"/>
          </a:xfrm>
          <a:prstGeom prst="rect">
            <a:avLst/>
          </a:prstGeom>
          <a:noFill/>
        </p:spPr>
        <p:txBody>
          <a:bodyPr wrap="square" rtlCol="0">
            <a:spAutoFit/>
          </a:bodyPr>
          <a:lstStyle/>
          <a:p>
            <a:r>
              <a:rPr lang="en-US" sz="2000" dirty="0">
                <a:solidFill>
                  <a:schemeClr val="accent6"/>
                </a:solidFill>
              </a:rPr>
              <a:t>Undecidable whether one state can reach another in general</a:t>
            </a:r>
          </a:p>
          <a:p>
            <a:endParaRPr lang="en-US" sz="2000" dirty="0">
              <a:solidFill>
                <a:schemeClr val="accent6"/>
              </a:solidFill>
            </a:endParaRPr>
          </a:p>
          <a:p>
            <a:r>
              <a:rPr lang="en-US" sz="2000" dirty="0">
                <a:solidFill>
                  <a:schemeClr val="accent6"/>
                </a:solidFill>
              </a:rPr>
              <a:t>Class 4 cellular automaton according to Wolfram, meaning that an initial config may have chaotic or oscillating behavior after an indeterminate amount of time</a:t>
            </a:r>
          </a:p>
        </p:txBody>
      </p:sp>
      <p:pic>
        <p:nvPicPr>
          <p:cNvPr id="3" name="Picture 2">
            <a:extLst>
              <a:ext uri="{FF2B5EF4-FFF2-40B4-BE49-F238E27FC236}">
                <a16:creationId xmlns:a16="http://schemas.microsoft.com/office/drawing/2014/main" id="{365A9DF5-22C1-53F0-9815-771E3944A6D5}"/>
              </a:ext>
            </a:extLst>
          </p:cNvPr>
          <p:cNvPicPr>
            <a:picLocks noChangeAspect="1"/>
          </p:cNvPicPr>
          <p:nvPr/>
        </p:nvPicPr>
        <p:blipFill>
          <a:blip r:embed="rId3"/>
          <a:stretch>
            <a:fillRect/>
          </a:stretch>
        </p:blipFill>
        <p:spPr>
          <a:xfrm>
            <a:off x="4629151" y="239240"/>
            <a:ext cx="4167426" cy="3715672"/>
          </a:xfrm>
          <a:prstGeom prst="rect">
            <a:avLst/>
          </a:prstGeom>
        </p:spPr>
      </p:pic>
      <p:sp>
        <p:nvSpPr>
          <p:cNvPr id="6" name="TextBox 5">
            <a:extLst>
              <a:ext uri="{FF2B5EF4-FFF2-40B4-BE49-F238E27FC236}">
                <a16:creationId xmlns:a16="http://schemas.microsoft.com/office/drawing/2014/main" id="{F81EF324-8A9D-384A-A4E4-990BB17A647B}"/>
              </a:ext>
            </a:extLst>
          </p:cNvPr>
          <p:cNvSpPr txBox="1"/>
          <p:nvPr/>
        </p:nvSpPr>
        <p:spPr>
          <a:xfrm>
            <a:off x="5388280" y="4013559"/>
            <a:ext cx="2656114" cy="707886"/>
          </a:xfrm>
          <a:prstGeom prst="rect">
            <a:avLst/>
          </a:prstGeom>
          <a:noFill/>
        </p:spPr>
        <p:txBody>
          <a:bodyPr wrap="square" rtlCol="0">
            <a:spAutoFit/>
          </a:bodyPr>
          <a:lstStyle/>
          <a:p>
            <a:r>
              <a:rPr lang="en-US" sz="2000" dirty="0">
                <a:solidFill>
                  <a:schemeClr val="accent6"/>
                </a:solidFill>
              </a:rPr>
              <a:t>Different structures for </a:t>
            </a:r>
            <a:r>
              <a:rPr lang="en-US" sz="2000" dirty="0" err="1">
                <a:solidFill>
                  <a:schemeClr val="accent6"/>
                </a:solidFill>
              </a:rPr>
              <a:t>CGoL</a:t>
            </a:r>
            <a:endParaRPr lang="en-US" sz="2000" dirty="0">
              <a:solidFill>
                <a:schemeClr val="accent6"/>
              </a:solidFill>
            </a:endParaRPr>
          </a:p>
        </p:txBody>
      </p:sp>
      <p:pic>
        <p:nvPicPr>
          <p:cNvPr id="2" name="Picture 1"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98574749-6C8B-9E43-418E-1F3681E2B6D4}"/>
              </a:ext>
            </a:extLst>
          </p:cNvPr>
          <p:cNvPicPr>
            <a:picLocks noChangeAspect="1"/>
          </p:cNvPicPr>
          <p:nvPr/>
        </p:nvPicPr>
        <p:blipFill>
          <a:blip r:embed="rId4"/>
          <a:srcRect l="-1750" t="2" r="24770" b="70873"/>
          <a:stretch/>
        </p:blipFill>
        <p:spPr>
          <a:xfrm flipV="1">
            <a:off x="585570" y="3990343"/>
            <a:ext cx="3553550" cy="1005452"/>
          </a:xfrm>
          <a:prstGeom prst="rect">
            <a:avLst/>
          </a:prstGeom>
        </p:spPr>
      </p:pic>
      <p:sp>
        <p:nvSpPr>
          <p:cNvPr id="7" name="TextBox 6">
            <a:extLst>
              <a:ext uri="{FF2B5EF4-FFF2-40B4-BE49-F238E27FC236}">
                <a16:creationId xmlns:a16="http://schemas.microsoft.com/office/drawing/2014/main" id="{4EAB92B1-9C15-90AF-9B2E-D81A0C0E5E31}"/>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60</a:t>
            </a:fld>
            <a:endParaRPr lang="en-US" dirty="0"/>
          </a:p>
        </p:txBody>
      </p:sp>
    </p:spTree>
    <p:extLst>
      <p:ext uri="{BB962C8B-B14F-4D97-AF65-F5344CB8AC3E}">
        <p14:creationId xmlns:p14="http://schemas.microsoft.com/office/powerpoint/2010/main" val="3110283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066E-E43E-6A77-7607-C9F114ECA6FE}"/>
              </a:ext>
            </a:extLst>
          </p:cNvPr>
          <p:cNvSpPr>
            <a:spLocks noGrp="1"/>
          </p:cNvSpPr>
          <p:nvPr>
            <p:ph type="title"/>
          </p:nvPr>
        </p:nvSpPr>
        <p:spPr/>
        <p:txBody>
          <a:bodyPr/>
          <a:lstStyle/>
          <a:p>
            <a:r>
              <a:rPr lang="en-US" dirty="0"/>
              <a:t>How is Rule 110 TC?</a:t>
            </a:r>
          </a:p>
        </p:txBody>
      </p:sp>
      <p:sp>
        <p:nvSpPr>
          <p:cNvPr id="3" name="TextBox 2">
            <a:extLst>
              <a:ext uri="{FF2B5EF4-FFF2-40B4-BE49-F238E27FC236}">
                <a16:creationId xmlns:a16="http://schemas.microsoft.com/office/drawing/2014/main" id="{50126593-DEAD-4ABE-4AEE-8E033257DF5D}"/>
              </a:ext>
            </a:extLst>
          </p:cNvPr>
          <p:cNvSpPr txBox="1"/>
          <p:nvPr/>
        </p:nvSpPr>
        <p:spPr>
          <a:xfrm>
            <a:off x="224368" y="1550463"/>
            <a:ext cx="3642782" cy="3170099"/>
          </a:xfrm>
          <a:prstGeom prst="rect">
            <a:avLst/>
          </a:prstGeom>
          <a:noFill/>
        </p:spPr>
        <p:txBody>
          <a:bodyPr wrap="square" rtlCol="0">
            <a:spAutoFit/>
          </a:bodyPr>
          <a:lstStyle/>
          <a:p>
            <a:r>
              <a:rPr lang="en-US" sz="2000" dirty="0">
                <a:solidFill>
                  <a:schemeClr val="accent6"/>
                </a:solidFill>
              </a:rPr>
              <a:t>Undecidable whether one state can reach another in general</a:t>
            </a:r>
          </a:p>
          <a:p>
            <a:endParaRPr lang="en-US" sz="2000" dirty="0">
              <a:solidFill>
                <a:schemeClr val="accent6"/>
              </a:solidFill>
            </a:endParaRPr>
          </a:p>
          <a:p>
            <a:r>
              <a:rPr lang="en-US" sz="2000" dirty="0">
                <a:solidFill>
                  <a:schemeClr val="accent6"/>
                </a:solidFill>
              </a:rPr>
              <a:t>Class 4 cellular automaton according to Wolfram, meaning that an initial display may have chaotic or oscillating behavior for an indefinite amount of time</a:t>
            </a:r>
          </a:p>
        </p:txBody>
      </p:sp>
      <p:pic>
        <p:nvPicPr>
          <p:cNvPr id="5" name="Picture 4" descr="A diagram of a crossword puzzle&#10;&#10;Description automatically generated">
            <a:extLst>
              <a:ext uri="{FF2B5EF4-FFF2-40B4-BE49-F238E27FC236}">
                <a16:creationId xmlns:a16="http://schemas.microsoft.com/office/drawing/2014/main" id="{2AF83857-4807-CB85-4019-3D48E0C37C4B}"/>
              </a:ext>
            </a:extLst>
          </p:cNvPr>
          <p:cNvPicPr>
            <a:picLocks noChangeAspect="1"/>
          </p:cNvPicPr>
          <p:nvPr/>
        </p:nvPicPr>
        <p:blipFill>
          <a:blip r:embed="rId3"/>
          <a:stretch>
            <a:fillRect/>
          </a:stretch>
        </p:blipFill>
        <p:spPr>
          <a:xfrm>
            <a:off x="4088137" y="914460"/>
            <a:ext cx="4914045" cy="3341550"/>
          </a:xfrm>
          <a:prstGeom prst="rect">
            <a:avLst/>
          </a:prstGeom>
        </p:spPr>
      </p:pic>
      <p:sp>
        <p:nvSpPr>
          <p:cNvPr id="6" name="TextBox 5">
            <a:extLst>
              <a:ext uri="{FF2B5EF4-FFF2-40B4-BE49-F238E27FC236}">
                <a16:creationId xmlns:a16="http://schemas.microsoft.com/office/drawing/2014/main" id="{F2EDB7F6-9052-F8C6-5FB3-75D2B10E5C7C}"/>
              </a:ext>
            </a:extLst>
          </p:cNvPr>
          <p:cNvSpPr txBox="1"/>
          <p:nvPr/>
        </p:nvSpPr>
        <p:spPr>
          <a:xfrm>
            <a:off x="5376531" y="4256010"/>
            <a:ext cx="2337256" cy="400110"/>
          </a:xfrm>
          <a:prstGeom prst="rect">
            <a:avLst/>
          </a:prstGeom>
          <a:noFill/>
        </p:spPr>
        <p:txBody>
          <a:bodyPr wrap="square" rtlCol="0">
            <a:spAutoFit/>
          </a:bodyPr>
          <a:lstStyle/>
          <a:p>
            <a:r>
              <a:rPr lang="en-US" sz="2000" dirty="0">
                <a:solidFill>
                  <a:schemeClr val="accent6"/>
                </a:solidFill>
              </a:rPr>
              <a:t>Rule 110 animated</a:t>
            </a:r>
          </a:p>
        </p:txBody>
      </p:sp>
      <p:sp>
        <p:nvSpPr>
          <p:cNvPr id="4" name="TextBox 3">
            <a:extLst>
              <a:ext uri="{FF2B5EF4-FFF2-40B4-BE49-F238E27FC236}">
                <a16:creationId xmlns:a16="http://schemas.microsoft.com/office/drawing/2014/main" id="{566BE1E5-99B3-B27F-99FE-298160C7163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61</a:t>
            </a:fld>
            <a:endParaRPr lang="en-US" dirty="0"/>
          </a:p>
        </p:txBody>
      </p:sp>
    </p:spTree>
    <p:extLst>
      <p:ext uri="{BB962C8B-B14F-4D97-AF65-F5344CB8AC3E}">
        <p14:creationId xmlns:p14="http://schemas.microsoft.com/office/powerpoint/2010/main" val="375874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urple square with white dots&#10;&#10;Description automatically generated with medium confidence">
            <a:extLst>
              <a:ext uri="{FF2B5EF4-FFF2-40B4-BE49-F238E27FC236}">
                <a16:creationId xmlns:a16="http://schemas.microsoft.com/office/drawing/2014/main" id="{FD90D7A7-2D65-E28A-B2EE-2FECDE34386E}"/>
              </a:ext>
            </a:extLst>
          </p:cNvPr>
          <p:cNvPicPr>
            <a:picLocks noGrp="1" noChangeAspect="1"/>
          </p:cNvPicPr>
          <p:nvPr>
            <p:ph type="pic" idx="2"/>
          </p:nvPr>
        </p:nvPicPr>
        <p:blipFill>
          <a:blip r:embed="rId3">
            <a:alphaModFix amt="69000"/>
          </a:blip>
          <a:srcRect t="21875" b="21875"/>
          <a:stretch>
            <a:fillRect/>
          </a:stretch>
        </p:blipFill>
        <p:spPr>
          <a:xfrm rot="16200000">
            <a:off x="2000249" y="-2000250"/>
            <a:ext cx="5143500" cy="9144000"/>
          </a:xfrm>
        </p:spPr>
      </p:pic>
      <p:sp>
        <p:nvSpPr>
          <p:cNvPr id="2" name="Title 1">
            <a:extLst>
              <a:ext uri="{FF2B5EF4-FFF2-40B4-BE49-F238E27FC236}">
                <a16:creationId xmlns:a16="http://schemas.microsoft.com/office/drawing/2014/main" id="{F440BE61-F339-FA4D-045F-0114C274F089}"/>
              </a:ext>
            </a:extLst>
          </p:cNvPr>
          <p:cNvSpPr>
            <a:spLocks noGrp="1"/>
          </p:cNvSpPr>
          <p:nvPr>
            <p:ph type="title"/>
          </p:nvPr>
        </p:nvSpPr>
        <p:spPr>
          <a:xfrm>
            <a:off x="597452" y="171456"/>
            <a:ext cx="7704000" cy="572700"/>
          </a:xfrm>
        </p:spPr>
        <p:txBody>
          <a:bodyPr/>
          <a:lstStyle/>
          <a:p>
            <a:r>
              <a:rPr lang="en-US" dirty="0"/>
              <a:t>The Church-Turing Thesis</a:t>
            </a:r>
          </a:p>
        </p:txBody>
      </p:sp>
      <p:sp>
        <p:nvSpPr>
          <p:cNvPr id="9" name="TextBox 8">
            <a:extLst>
              <a:ext uri="{FF2B5EF4-FFF2-40B4-BE49-F238E27FC236}">
                <a16:creationId xmlns:a16="http://schemas.microsoft.com/office/drawing/2014/main" id="{C2941C79-F646-9438-B52B-9A2C01A767CB}"/>
              </a:ext>
            </a:extLst>
          </p:cNvPr>
          <p:cNvSpPr txBox="1"/>
          <p:nvPr/>
        </p:nvSpPr>
        <p:spPr>
          <a:xfrm>
            <a:off x="157898" y="3763501"/>
            <a:ext cx="8828203" cy="1323439"/>
          </a:xfrm>
          <a:prstGeom prst="rect">
            <a:avLst/>
          </a:prstGeom>
          <a:noFill/>
        </p:spPr>
        <p:txBody>
          <a:bodyPr wrap="square" rtlCol="0">
            <a:spAutoFit/>
          </a:bodyPr>
          <a:lstStyle/>
          <a:p>
            <a:r>
              <a:rPr lang="en-US" sz="4000" dirty="0">
                <a:solidFill>
                  <a:srgbClr val="F0F062"/>
                </a:solidFill>
              </a:rPr>
              <a:t>Every effectively calculable function can be computed by a Turing Machine</a:t>
            </a:r>
          </a:p>
        </p:txBody>
      </p:sp>
      <p:pic>
        <p:nvPicPr>
          <p:cNvPr id="1028" name="Picture 4">
            <a:extLst>
              <a:ext uri="{FF2B5EF4-FFF2-40B4-BE49-F238E27FC236}">
                <a16:creationId xmlns:a16="http://schemas.microsoft.com/office/drawing/2014/main" id="{9F3584BB-6C1B-9183-3171-B2CE44EBE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579" y="786413"/>
            <a:ext cx="20955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0E7CBC-A534-3C0E-0D81-39D0FEA4D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709" y="786413"/>
            <a:ext cx="2102652" cy="2800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CCD1BB-86CD-3272-39D7-66255121356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7</a:t>
            </a:fld>
            <a:endParaRPr lang="en-US" dirty="0"/>
          </a:p>
        </p:txBody>
      </p:sp>
    </p:spTree>
    <p:extLst>
      <p:ext uri="{BB962C8B-B14F-4D97-AF65-F5344CB8AC3E}">
        <p14:creationId xmlns:p14="http://schemas.microsoft.com/office/powerpoint/2010/main" val="1886482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9AF1-79F5-33CE-DEB4-E2B8F59E27D8}"/>
            </a:ext>
          </a:extLst>
        </p:cNvPr>
        <p:cNvGrpSpPr/>
        <p:nvPr/>
      </p:nvGrpSpPr>
      <p:grpSpPr>
        <a:xfrm>
          <a:off x="0" y="0"/>
          <a:ext cx="0" cy="0"/>
          <a:chOff x="0" y="0"/>
          <a:chExt cx="0" cy="0"/>
        </a:xfrm>
      </p:grpSpPr>
      <p:pic>
        <p:nvPicPr>
          <p:cNvPr id="7" name="Picture Placeholder 18" descr="A purple square with white dots&#10;&#10;Description automatically generated with medium confidence">
            <a:extLst>
              <a:ext uri="{FF2B5EF4-FFF2-40B4-BE49-F238E27FC236}">
                <a16:creationId xmlns:a16="http://schemas.microsoft.com/office/drawing/2014/main" id="{5C382D4F-8938-9BA8-998F-2B320FA17BAF}"/>
              </a:ext>
            </a:extLst>
          </p:cNvPr>
          <p:cNvPicPr>
            <a:picLocks noGrp="1" noChangeAspect="1"/>
          </p:cNvPicPr>
          <p:nvPr>
            <p:ph type="pic" idx="2"/>
          </p:nvPr>
        </p:nvPicPr>
        <p:blipFill>
          <a:blip r:embed="rId3">
            <a:alphaModFix amt="69000"/>
          </a:blip>
          <a:srcRect t="21875" b="21875"/>
          <a:stretch>
            <a:fillRect/>
          </a:stretch>
        </p:blipFill>
        <p:spPr>
          <a:xfrm rot="16200000">
            <a:off x="2000247" y="-1987856"/>
            <a:ext cx="5143500" cy="9144000"/>
          </a:xfrm>
        </p:spPr>
      </p:pic>
      <p:pic>
        <p:nvPicPr>
          <p:cNvPr id="6" name="Picture Placeholder 18" descr="A purple square with white dots&#10;&#10;Description automatically generated with medium confidence">
            <a:extLst>
              <a:ext uri="{FF2B5EF4-FFF2-40B4-BE49-F238E27FC236}">
                <a16:creationId xmlns:a16="http://schemas.microsoft.com/office/drawing/2014/main" id="{01588F6E-D043-9DE5-2CF6-F1AE4D124BD7}"/>
              </a:ext>
            </a:extLst>
          </p:cNvPr>
          <p:cNvPicPr>
            <a:picLocks noChangeAspect="1"/>
          </p:cNvPicPr>
          <p:nvPr/>
        </p:nvPicPr>
        <p:blipFill>
          <a:blip r:embed="rId3"/>
          <a:srcRect t="21875" b="21875"/>
          <a:stretch>
            <a:fillRect/>
          </a:stretch>
        </p:blipFill>
        <p:spPr>
          <a:xfrm rot="16200000">
            <a:off x="2000250" y="-2000250"/>
            <a:ext cx="5143500" cy="9144000"/>
          </a:xfrm>
          <a:prstGeom prst="rect">
            <a:avLst/>
          </a:prstGeom>
          <a:noFill/>
          <a:ln>
            <a:noFill/>
          </a:ln>
        </p:spPr>
      </p:pic>
      <p:sp>
        <p:nvSpPr>
          <p:cNvPr id="2" name="Title 1">
            <a:extLst>
              <a:ext uri="{FF2B5EF4-FFF2-40B4-BE49-F238E27FC236}">
                <a16:creationId xmlns:a16="http://schemas.microsoft.com/office/drawing/2014/main" id="{0B5314D2-5A0E-3D4C-D0B5-F4364A036A9C}"/>
              </a:ext>
            </a:extLst>
          </p:cNvPr>
          <p:cNvSpPr>
            <a:spLocks noGrp="1"/>
          </p:cNvSpPr>
          <p:nvPr>
            <p:ph type="title"/>
          </p:nvPr>
        </p:nvSpPr>
        <p:spPr>
          <a:xfrm>
            <a:off x="719998" y="0"/>
            <a:ext cx="7704000" cy="572700"/>
          </a:xfrm>
        </p:spPr>
        <p:txBody>
          <a:bodyPr/>
          <a:lstStyle/>
          <a:p>
            <a:r>
              <a:rPr lang="en-US" dirty="0"/>
              <a:t>Rice’s Theorem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85CC40-6002-6DDC-284A-8EECBF9272D1}"/>
                  </a:ext>
                </a:extLst>
              </p:cNvPr>
              <p:cNvSpPr txBox="1"/>
              <p:nvPr/>
            </p:nvSpPr>
            <p:spPr>
              <a:xfrm>
                <a:off x="157896" y="3909080"/>
                <a:ext cx="8828203" cy="1323439"/>
              </a:xfrm>
              <a:prstGeom prst="rect">
                <a:avLst/>
              </a:prstGeom>
              <a:noFill/>
            </p:spPr>
            <p:txBody>
              <a:bodyPr wrap="square" rtlCol="0">
                <a:spAutoFit/>
              </a:bodyPr>
              <a:lstStyle/>
              <a:p>
                <a:pPr algn="ctr"/>
                <a:r>
                  <a:rPr lang="en-US" sz="4000" dirty="0">
                    <a:solidFill>
                      <a:srgbClr val="F0F062"/>
                    </a:solidFill>
                  </a:rPr>
                  <a:t>The only decidable index sets are</a:t>
                </a:r>
                <a:br>
                  <a:rPr lang="en-US" sz="4000" dirty="0">
                    <a:solidFill>
                      <a:srgbClr val="F0F062"/>
                    </a:solidFill>
                  </a:rPr>
                </a:br>
                <a14:m>
                  <m:oMath xmlns:m="http://schemas.openxmlformats.org/officeDocument/2006/math">
                    <m:r>
                      <a:rPr lang="en-US" sz="4000" b="0" dirty="0" smtClean="0">
                        <a:solidFill>
                          <a:srgbClr val="F0F062"/>
                        </a:solidFill>
                        <a:latin typeface="Cambria Math" panose="02040503050406030204" pitchFamily="18" charset="0"/>
                      </a:rPr>
                      <m:t>∅</m:t>
                    </m:r>
                  </m:oMath>
                </a14:m>
                <a:r>
                  <a:rPr lang="en-US" sz="4000" b="0" dirty="0">
                    <a:solidFill>
                      <a:srgbClr val="F0F062"/>
                    </a:solidFill>
                  </a:rPr>
                  <a:t> and </a:t>
                </a:r>
                <a14:m>
                  <m:oMath xmlns:m="http://schemas.openxmlformats.org/officeDocument/2006/math">
                    <m:r>
                      <a:rPr lang="en-US" sz="4000" b="0" dirty="0" smtClean="0">
                        <a:solidFill>
                          <a:srgbClr val="F0F062"/>
                        </a:solidFill>
                        <a:latin typeface="Cambria Math" panose="02040503050406030204" pitchFamily="18" charset="0"/>
                      </a:rPr>
                      <m:t>ℕ</m:t>
                    </m:r>
                  </m:oMath>
                </a14:m>
                <a:r>
                  <a:rPr lang="en-US" sz="4000" b="0" dirty="0">
                    <a:solidFill>
                      <a:srgbClr val="F0F062"/>
                    </a:solidFill>
                  </a:rPr>
                  <a:t>.</a:t>
                </a:r>
              </a:p>
            </p:txBody>
          </p:sp>
        </mc:Choice>
        <mc:Fallback xmlns="">
          <p:sp>
            <p:nvSpPr>
              <p:cNvPr id="9" name="TextBox 8">
                <a:extLst>
                  <a:ext uri="{FF2B5EF4-FFF2-40B4-BE49-F238E27FC236}">
                    <a16:creationId xmlns:a16="http://schemas.microsoft.com/office/drawing/2014/main" id="{E885CC40-6002-6DDC-284A-8EECBF9272D1}"/>
                  </a:ext>
                </a:extLst>
              </p:cNvPr>
              <p:cNvSpPr txBox="1">
                <a:spLocks noRot="1" noChangeAspect="1" noMove="1" noResize="1" noEditPoints="1" noAdjustHandles="1" noChangeArrowheads="1" noChangeShapeType="1" noTextEdit="1"/>
              </p:cNvSpPr>
              <p:nvPr/>
            </p:nvSpPr>
            <p:spPr>
              <a:xfrm>
                <a:off x="157896" y="3909080"/>
                <a:ext cx="8828203" cy="1323439"/>
              </a:xfrm>
              <a:prstGeom prst="rect">
                <a:avLst/>
              </a:prstGeom>
              <a:blipFill>
                <a:blip r:embed="rId4"/>
                <a:stretch>
                  <a:fillRect t="-8295" b="-18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C5380E7-B272-874B-57DB-37B988D925FE}"/>
                  </a:ext>
                </a:extLst>
              </p:cNvPr>
              <p:cNvSpPr txBox="1"/>
              <p:nvPr/>
            </p:nvSpPr>
            <p:spPr>
              <a:xfrm>
                <a:off x="157897" y="572700"/>
                <a:ext cx="8828203" cy="3323987"/>
              </a:xfrm>
              <a:prstGeom prst="rect">
                <a:avLst/>
              </a:prstGeom>
              <a:noFill/>
            </p:spPr>
            <p:txBody>
              <a:bodyPr wrap="square" rtlCol="0">
                <a:spAutoFit/>
              </a:bodyPr>
              <a:lstStyle/>
              <a:p>
                <a:r>
                  <a:rPr lang="en-US" sz="3000" dirty="0">
                    <a:solidFill>
                      <a:schemeClr val="accent6"/>
                    </a:solidFill>
                  </a:rPr>
                  <a:t>Let </a:t>
                </a:r>
                <a14:m>
                  <m:oMath xmlns:m="http://schemas.openxmlformats.org/officeDocument/2006/math">
                    <m:r>
                      <a:rPr lang="en-US" sz="3000" b="0" i="1" dirty="0" smtClean="0">
                        <a:solidFill>
                          <a:schemeClr val="accent6"/>
                        </a:solidFill>
                        <a:latin typeface="Cambria Math" panose="02040503050406030204" pitchFamily="18" charset="0"/>
                      </a:rPr>
                      <m:t>𝜑</m:t>
                    </m:r>
                  </m:oMath>
                </a14:m>
                <a:r>
                  <a:rPr lang="en-US" sz="3000" b="0" dirty="0">
                    <a:solidFill>
                      <a:schemeClr val="accent6"/>
                    </a:solidFill>
                  </a:rPr>
                  <a:t> be an admissible numbering of partial computable functions. Let P </a:t>
                </a:r>
                <a14:m>
                  <m:oMath xmlns:m="http://schemas.openxmlformats.org/officeDocument/2006/math">
                    <m:r>
                      <a:rPr lang="en-US" sz="3000" b="0" dirty="0" smtClean="0">
                        <a:solidFill>
                          <a:schemeClr val="accent6"/>
                        </a:solidFill>
                        <a:latin typeface="Cambria Math" panose="02040503050406030204" pitchFamily="18" charset="0"/>
                      </a:rPr>
                      <m:t>⊆</m:t>
                    </m:r>
                  </m:oMath>
                </a14:m>
                <a:r>
                  <a:rPr lang="en-US" sz="3000" b="0" dirty="0">
                    <a:solidFill>
                      <a:schemeClr val="accent6"/>
                    </a:solidFill>
                  </a:rPr>
                  <a:t> </a:t>
                </a:r>
                <a14:m>
                  <m:oMath xmlns:m="http://schemas.openxmlformats.org/officeDocument/2006/math">
                    <m:r>
                      <a:rPr lang="en-US" sz="3000" b="0" dirty="0" smtClean="0">
                        <a:solidFill>
                          <a:schemeClr val="accent6"/>
                        </a:solidFill>
                        <a:latin typeface="Cambria Math" panose="02040503050406030204" pitchFamily="18" charset="0"/>
                      </a:rPr>
                      <m:t>ℤ</m:t>
                    </m:r>
                  </m:oMath>
                </a14:m>
                <a:r>
                  <a:rPr lang="en-US" sz="3000" b="0" dirty="0">
                    <a:solidFill>
                      <a:schemeClr val="accent6"/>
                    </a:solidFill>
                  </a:rPr>
                  <a:t>. </a:t>
                </a:r>
              </a:p>
              <a:p>
                <a:r>
                  <a:rPr lang="en-US" sz="3000" b="0" dirty="0">
                    <a:solidFill>
                      <a:schemeClr val="accent6"/>
                    </a:solidFill>
                  </a:rPr>
                  <a:t>Suppose that:</a:t>
                </a:r>
              </a:p>
              <a:p>
                <a:pPr marL="914400" indent="-514350">
                  <a:buClr>
                    <a:schemeClr val="accent6"/>
                  </a:buClr>
                  <a:buFont typeface="+mj-lt"/>
                  <a:buAutoNum type="arabicPeriod"/>
                </a:pPr>
                <a:r>
                  <a:rPr lang="en-US" sz="3000" dirty="0">
                    <a:solidFill>
                      <a:schemeClr val="accent6"/>
                    </a:solidFill>
                  </a:rPr>
                  <a:t>P is non-trivial: P is neither empty nor </a:t>
                </a:r>
                <a14:m>
                  <m:oMath xmlns:m="http://schemas.openxmlformats.org/officeDocument/2006/math">
                    <m:r>
                      <a:rPr lang="en-US" sz="3000" dirty="0" smtClean="0">
                        <a:solidFill>
                          <a:schemeClr val="accent6"/>
                        </a:solidFill>
                        <a:latin typeface="Cambria Math" panose="02040503050406030204" pitchFamily="18" charset="0"/>
                      </a:rPr>
                      <m:t>ℕ</m:t>
                    </m:r>
                  </m:oMath>
                </a14:m>
                <a:r>
                  <a:rPr lang="en-US" sz="3000" dirty="0">
                    <a:solidFill>
                      <a:schemeClr val="accent6"/>
                    </a:solidFill>
                  </a:rPr>
                  <a:t> itself.</a:t>
                </a:r>
              </a:p>
              <a:p>
                <a:pPr marL="914400" indent="-514350">
                  <a:buClr>
                    <a:schemeClr val="accent6"/>
                  </a:buClr>
                  <a:buFont typeface="+mj-lt"/>
                  <a:buAutoNum type="arabicPeriod"/>
                </a:pPr>
                <a:r>
                  <a:rPr lang="en-US" sz="3000" b="0" dirty="0">
                    <a:solidFill>
                      <a:schemeClr val="accent6"/>
                    </a:solidFill>
                  </a:rPr>
                  <a:t>P is extensional: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a:t>
                </a:r>
                <a:r>
                  <a:rPr lang="en-US" sz="3000" dirty="0" err="1">
                    <a:solidFill>
                      <a:schemeClr val="accent6"/>
                    </a:solidFill>
                  </a:rPr>
                  <a:t>m,n</a:t>
                </a:r>
                <a:r>
                  <a:rPr lang="en-US" sz="3000" dirty="0">
                    <a:solidFill>
                      <a:schemeClr val="accent6"/>
                    </a:solidFill>
                  </a:rPr>
                  <a:t>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a:t>
                </a:r>
                <a14:m>
                  <m:oMath xmlns:m="http://schemas.openxmlformats.org/officeDocument/2006/math">
                    <m:r>
                      <a:rPr lang="en-US" sz="3000" dirty="0" smtClean="0">
                        <a:solidFill>
                          <a:schemeClr val="accent6"/>
                        </a:solidFill>
                        <a:latin typeface="Cambria Math" panose="02040503050406030204" pitchFamily="18" charset="0"/>
                      </a:rPr>
                      <m:t>ℕ</m:t>
                    </m:r>
                  </m:oMath>
                </a14:m>
                <a:r>
                  <a:rPr lang="en-US" sz="3000" dirty="0">
                    <a:solidFill>
                      <a:schemeClr val="accent6"/>
                    </a:solidFill>
                  </a:rPr>
                  <a:t>, if </a:t>
                </a:r>
                <a14:m>
                  <m:oMath xmlns:m="http://schemas.openxmlformats.org/officeDocument/2006/math">
                    <m:sSub>
                      <m:sSubPr>
                        <m:ctrlPr>
                          <a:rPr lang="en-US" sz="3000" i="1" dirty="0" smtClean="0">
                            <a:solidFill>
                              <a:schemeClr val="accent6"/>
                            </a:solidFill>
                            <a:latin typeface="Cambria Math" panose="02040503050406030204" pitchFamily="18" charset="0"/>
                          </a:rPr>
                        </m:ctrlPr>
                      </m:sSubPr>
                      <m:e>
                        <m:r>
                          <a:rPr lang="en-US" sz="3000" i="1" dirty="0" smtClean="0">
                            <a:solidFill>
                              <a:schemeClr val="accent6"/>
                            </a:solidFill>
                            <a:latin typeface="Cambria Math" panose="02040503050406030204" pitchFamily="18" charset="0"/>
                          </a:rPr>
                          <m:t>𝜑</m:t>
                        </m:r>
                      </m:e>
                      <m:sub>
                        <m:r>
                          <a:rPr lang="en-US" sz="3000" i="1" dirty="0" smtClean="0">
                            <a:solidFill>
                              <a:schemeClr val="accent6"/>
                            </a:solidFill>
                            <a:latin typeface="Cambria Math" panose="02040503050406030204" pitchFamily="18" charset="0"/>
                          </a:rPr>
                          <m:t>𝑚</m:t>
                        </m:r>
                      </m:sub>
                    </m:sSub>
                  </m:oMath>
                </a14:m>
                <a:r>
                  <a:rPr lang="en-US" sz="3000" dirty="0">
                    <a:solidFill>
                      <a:schemeClr val="accent6"/>
                    </a:solidFill>
                  </a:rPr>
                  <a:t> = </a:t>
                </a:r>
                <a14:m>
                  <m:oMath xmlns:m="http://schemas.openxmlformats.org/officeDocument/2006/math">
                    <m:sSub>
                      <m:sSubPr>
                        <m:ctrlPr>
                          <a:rPr lang="en-US" sz="3000" i="1" smtClean="0">
                            <a:solidFill>
                              <a:schemeClr val="accent6"/>
                            </a:solidFill>
                            <a:latin typeface="Cambria Math" panose="02040503050406030204" pitchFamily="18" charset="0"/>
                          </a:rPr>
                        </m:ctrlPr>
                      </m:sSubPr>
                      <m:e>
                        <m:r>
                          <a:rPr lang="en-US" sz="3000" i="1" smtClean="0">
                            <a:solidFill>
                              <a:schemeClr val="accent6"/>
                            </a:solidFill>
                            <a:latin typeface="Cambria Math" panose="02040503050406030204" pitchFamily="18" charset="0"/>
                          </a:rPr>
                          <m:t>𝜑</m:t>
                        </m:r>
                      </m:e>
                      <m:sub>
                        <m:r>
                          <a:rPr lang="en-US" sz="3000" i="1" smtClean="0">
                            <a:solidFill>
                              <a:schemeClr val="accent6"/>
                            </a:solidFill>
                            <a:latin typeface="Cambria Math" panose="02040503050406030204" pitchFamily="18" charset="0"/>
                          </a:rPr>
                          <m:t>𝑛</m:t>
                        </m:r>
                      </m:sub>
                    </m:sSub>
                  </m:oMath>
                </a14:m>
                <a:r>
                  <a:rPr lang="en-US" sz="3000" dirty="0">
                    <a:solidFill>
                      <a:schemeClr val="accent6"/>
                    </a:solidFill>
                  </a:rPr>
                  <a:t> </a:t>
                </a:r>
                <a:br>
                  <a:rPr lang="en-US" sz="3000" dirty="0">
                    <a:solidFill>
                      <a:schemeClr val="accent6"/>
                    </a:solidFill>
                  </a:rPr>
                </a:br>
                <a:r>
                  <a:rPr lang="en-US" sz="3000" dirty="0">
                    <a:solidFill>
                      <a:schemeClr val="accent6"/>
                    </a:solidFill>
                  </a:rPr>
                  <a:t>then m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P </a:t>
                </a:r>
                <a14:m>
                  <m:oMath xmlns:m="http://schemas.openxmlformats.org/officeDocument/2006/math">
                    <m:r>
                      <a:rPr lang="en-US" sz="3000" i="1" dirty="0" smtClean="0">
                        <a:solidFill>
                          <a:schemeClr val="accent6"/>
                        </a:solidFill>
                        <a:latin typeface="Cambria Math" panose="02040503050406030204" pitchFamily="18" charset="0"/>
                      </a:rPr>
                      <m:t>⇔</m:t>
                    </m:r>
                  </m:oMath>
                </a14:m>
                <a:r>
                  <a:rPr lang="en-US" sz="3000" dirty="0">
                    <a:solidFill>
                      <a:schemeClr val="accent6"/>
                    </a:solidFill>
                  </a:rPr>
                  <a:t> n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P.</a:t>
                </a:r>
              </a:p>
              <a:p>
                <a:pPr>
                  <a:buClr>
                    <a:schemeClr val="accent6"/>
                  </a:buClr>
                </a:pPr>
                <a:r>
                  <a:rPr lang="en-US" sz="3000" b="0" dirty="0">
                    <a:solidFill>
                      <a:schemeClr val="accent6"/>
                    </a:solidFill>
                  </a:rPr>
                  <a:t>Then P is undecidable.</a:t>
                </a:r>
              </a:p>
            </p:txBody>
          </p:sp>
        </mc:Choice>
        <mc:Fallback xmlns="">
          <p:sp>
            <p:nvSpPr>
              <p:cNvPr id="3" name="TextBox 2">
                <a:extLst>
                  <a:ext uri="{FF2B5EF4-FFF2-40B4-BE49-F238E27FC236}">
                    <a16:creationId xmlns:a16="http://schemas.microsoft.com/office/drawing/2014/main" id="{5C5380E7-B272-874B-57DB-37B988D925FE}"/>
                  </a:ext>
                </a:extLst>
              </p:cNvPr>
              <p:cNvSpPr txBox="1">
                <a:spLocks noRot="1" noChangeAspect="1" noMove="1" noResize="1" noEditPoints="1" noAdjustHandles="1" noChangeArrowheads="1" noChangeShapeType="1" noTextEdit="1"/>
              </p:cNvSpPr>
              <p:nvPr/>
            </p:nvSpPr>
            <p:spPr>
              <a:xfrm>
                <a:off x="157897" y="572700"/>
                <a:ext cx="8828203" cy="3323987"/>
              </a:xfrm>
              <a:prstGeom prst="rect">
                <a:avLst/>
              </a:prstGeom>
              <a:blipFill>
                <a:blip r:embed="rId5"/>
                <a:stretch>
                  <a:fillRect l="-1657" t="-2385" r="-1243" b="-47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E40FC8A-8175-F06E-1452-87FEAE0A0D48}"/>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8</a:t>
            </a:fld>
            <a:endParaRPr lang="en-US" dirty="0"/>
          </a:p>
        </p:txBody>
      </p:sp>
    </p:spTree>
    <p:extLst>
      <p:ext uri="{BB962C8B-B14F-4D97-AF65-F5344CB8AC3E}">
        <p14:creationId xmlns:p14="http://schemas.microsoft.com/office/powerpoint/2010/main" val="418675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BD1C5-065E-68CE-7A76-7B719BDD587C}"/>
              </a:ext>
            </a:extLst>
          </p:cNvPr>
          <p:cNvSpPr>
            <a:spLocks noGrp="1"/>
          </p:cNvSpPr>
          <p:nvPr>
            <p:ph type="title"/>
          </p:nvPr>
        </p:nvSpPr>
        <p:spPr>
          <a:xfrm>
            <a:off x="720000" y="365760"/>
            <a:ext cx="7704000" cy="1139190"/>
          </a:xfrm>
        </p:spPr>
        <p:txBody>
          <a:bodyPr/>
          <a:lstStyle/>
          <a:p>
            <a:r>
              <a:rPr lang="en-US" dirty="0"/>
              <a:t>Rice’s Theorem applied to Programming Languages</a:t>
            </a:r>
          </a:p>
        </p:txBody>
      </p:sp>
      <p:sp>
        <p:nvSpPr>
          <p:cNvPr id="5" name="TextBox 4">
            <a:extLst>
              <a:ext uri="{FF2B5EF4-FFF2-40B4-BE49-F238E27FC236}">
                <a16:creationId xmlns:a16="http://schemas.microsoft.com/office/drawing/2014/main" id="{69360061-26F1-3520-63E1-CB12B13C43D4}"/>
              </a:ext>
            </a:extLst>
          </p:cNvPr>
          <p:cNvSpPr txBox="1"/>
          <p:nvPr/>
        </p:nvSpPr>
        <p:spPr>
          <a:xfrm>
            <a:off x="157898" y="1860153"/>
            <a:ext cx="8828203" cy="2400657"/>
          </a:xfrm>
          <a:prstGeom prst="rect">
            <a:avLst/>
          </a:prstGeom>
          <a:noFill/>
        </p:spPr>
        <p:txBody>
          <a:bodyPr wrap="square" lIns="91440" tIns="45720" rIns="91440" bIns="45720" rtlCol="0" anchor="t">
            <a:spAutoFit/>
          </a:bodyPr>
          <a:lstStyle/>
          <a:p>
            <a:r>
              <a:rPr lang="en-US" sz="3000" dirty="0">
                <a:solidFill>
                  <a:schemeClr val="accent6"/>
                </a:solidFill>
              </a:rPr>
              <a:t>Programs are undecidable.</a:t>
            </a:r>
          </a:p>
          <a:p>
            <a:endParaRPr lang="en-US" sz="3000" b="0" dirty="0">
              <a:solidFill>
                <a:schemeClr val="accent6"/>
              </a:solidFill>
            </a:endParaRPr>
          </a:p>
          <a:p>
            <a:r>
              <a:rPr lang="en-US" sz="3000" dirty="0">
                <a:solidFill>
                  <a:schemeClr val="accent6"/>
                </a:solidFill>
              </a:rPr>
              <a:t>Only able to determine simplistic things in nature but does not have an answer to complex problems like The Halting Problem.</a:t>
            </a:r>
            <a:endParaRPr lang="en-US" sz="3000" b="0" dirty="0">
              <a:solidFill>
                <a:schemeClr val="accent6"/>
              </a:solidFill>
            </a:endParaRPr>
          </a:p>
        </p:txBody>
      </p:sp>
      <p:sp>
        <p:nvSpPr>
          <p:cNvPr id="2" name="TextBox 1">
            <a:extLst>
              <a:ext uri="{FF2B5EF4-FFF2-40B4-BE49-F238E27FC236}">
                <a16:creationId xmlns:a16="http://schemas.microsoft.com/office/drawing/2014/main" id="{D5795E70-35EC-1730-0CE5-ADE9D7B541B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9</a:t>
            </a:fld>
            <a:endParaRPr lang="en-US" dirty="0"/>
          </a:p>
        </p:txBody>
      </p:sp>
    </p:spTree>
    <p:extLst>
      <p:ext uri="{BB962C8B-B14F-4D97-AF65-F5344CB8AC3E}">
        <p14:creationId xmlns:p14="http://schemas.microsoft.com/office/powerpoint/2010/main" val="2229256508"/>
      </p:ext>
    </p:extLst>
  </p:cSld>
  <p:clrMapOvr>
    <a:masterClrMapping/>
  </p:clrMapOvr>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docProps/app.xml><?xml version="1.0" encoding="utf-8"?>
<Properties xmlns="http://schemas.openxmlformats.org/officeDocument/2006/extended-properties" xmlns:vt="http://schemas.openxmlformats.org/officeDocument/2006/docPropsVTypes">
  <Template>Computer Science Capstone Project by Slidesgo 1</Template>
  <TotalTime>30</TotalTime>
  <Words>4703</Words>
  <Application>Microsoft Office PowerPoint</Application>
  <PresentationFormat>On-screen Show (16:9)</PresentationFormat>
  <Paragraphs>573</Paragraphs>
  <Slides>61</Slides>
  <Notes>34</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Computer Science Capstone Project by Slidesgo</vt:lpstr>
      <vt:lpstr>Survey of Imperative Style Turing Complete proof techniques and an application to prove Proteus Turing Complete</vt:lpstr>
      <vt:lpstr>Table of contents</vt:lpstr>
      <vt:lpstr>Introduction</vt:lpstr>
      <vt:lpstr>The Turing Machine</vt:lpstr>
      <vt:lpstr>Example of a TM</vt:lpstr>
      <vt:lpstr>Walkthrough of Sample TM</vt:lpstr>
      <vt:lpstr>The Church-Turing Thesis</vt:lpstr>
      <vt:lpstr>Rice’s Theorem</vt:lpstr>
      <vt:lpstr>Rice’s Theorem applied to Programming Languages</vt:lpstr>
      <vt:lpstr>Turing Completeness</vt:lpstr>
      <vt:lpstr>Proteus</vt:lpstr>
      <vt:lpstr>Actor Model</vt:lpstr>
      <vt:lpstr>Proteus Language Design Details</vt:lpstr>
      <vt:lpstr>Use Cases</vt:lpstr>
      <vt:lpstr>03</vt:lpstr>
      <vt:lpstr>Computer Engineering</vt:lpstr>
      <vt:lpstr>Computer Science – Automata Theory</vt:lpstr>
      <vt:lpstr>Example of a TM - Revisited</vt:lpstr>
      <vt:lpstr>Software Engineering</vt:lpstr>
      <vt:lpstr>Software Engineering – Conway’s Game of Life</vt:lpstr>
      <vt:lpstr>Mathematics</vt:lpstr>
      <vt:lpstr>Lambda Calculus in Practice</vt:lpstr>
      <vt:lpstr>Example of a TM - Revisited</vt:lpstr>
      <vt:lpstr>Lambda Calculus Expanded</vt:lpstr>
      <vt:lpstr>Proteus Proofs</vt:lpstr>
      <vt:lpstr>Automata Theory</vt:lpstr>
      <vt:lpstr>TM made in Proteus – Program Start</vt:lpstr>
      <vt:lpstr>TM made in Proteus - Writing</vt:lpstr>
      <vt:lpstr>TM made in Proteus - Moving</vt:lpstr>
      <vt:lpstr>TM made in Proteus - Halting</vt:lpstr>
      <vt:lpstr>TM made in Proteus - Halting</vt:lpstr>
      <vt:lpstr>Automata Theory - Formal Definition</vt:lpstr>
      <vt:lpstr>Conway’s Game of Life</vt:lpstr>
      <vt:lpstr>Conway’s Game of Life - Cells</vt:lpstr>
      <vt:lpstr>Conway’s Game of Life - Controller</vt:lpstr>
      <vt:lpstr>Conway’s Game of Life written in Proteus</vt:lpstr>
      <vt:lpstr>Rule 110</vt:lpstr>
      <vt:lpstr>Rule 110 - Cells</vt:lpstr>
      <vt:lpstr>Rule 110 - Controller</vt:lpstr>
      <vt:lpstr>Rule 110 written in Proteus</vt:lpstr>
      <vt:lpstr>Conclusion</vt:lpstr>
      <vt:lpstr>Summary</vt:lpstr>
      <vt:lpstr>Future Thoughts</vt:lpstr>
      <vt:lpstr>Final Remarks</vt:lpstr>
      <vt:lpstr>Thank You!</vt:lpstr>
      <vt:lpstr>References</vt:lpstr>
      <vt:lpstr>References</vt:lpstr>
      <vt:lpstr>References</vt:lpstr>
      <vt:lpstr>References</vt:lpstr>
      <vt:lpstr>Additional Slides</vt:lpstr>
      <vt:lpstr>Proteus Grammar – Pt. 1</vt:lpstr>
      <vt:lpstr>Proteus Grammar – Pt. 2</vt:lpstr>
      <vt:lpstr>Automata Theory levels of computation</vt:lpstr>
      <vt:lpstr>Proof Assistants</vt:lpstr>
      <vt:lpstr>Brainfuck</vt:lpstr>
      <vt:lpstr>SKI Combinator Calculus</vt:lpstr>
      <vt:lpstr>Why does TC matter? - Security</vt:lpstr>
      <vt:lpstr>Why does TC matter? – System Limits</vt:lpstr>
      <vt:lpstr>What is Undecidability?</vt:lpstr>
      <vt:lpstr>How is CGoL TC?</vt:lpstr>
      <vt:lpstr>How is Rule 110 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Martinez , Isaiah</dc:creator>
  <cp:lastModifiedBy>Martinez , Isaiah</cp:lastModifiedBy>
  <cp:revision>11</cp:revision>
  <dcterms:created xsi:type="dcterms:W3CDTF">2024-12-06T10:46:38Z</dcterms:created>
  <dcterms:modified xsi:type="dcterms:W3CDTF">2024-12-06T21:43:16Z</dcterms:modified>
</cp:coreProperties>
</file>